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Poppins"/>
      <p:regular r:id="rId31"/>
      <p:bold r:id="rId32"/>
      <p:italic r:id="rId33"/>
      <p:boldItalic r:id="rId34"/>
    </p:embeddedFont>
    <p:embeddedFont>
      <p:font typeface="Montserrat"/>
      <p:regular r:id="rId35"/>
      <p:bold r:id="rId36"/>
      <p:italic r:id="rId37"/>
      <p:boldItalic r:id="rId38"/>
    </p:embeddedFont>
    <p:embeddedFont>
      <p:font typeface="Poppins Light"/>
      <p:regular r:id="rId39"/>
      <p:bold r:id="rId40"/>
      <p:italic r:id="rId41"/>
      <p:boldItalic r:id="rId42"/>
    </p:embeddedFont>
    <p:embeddedFont>
      <p:font typeface="Outfit"/>
      <p:regular r:id="rId43"/>
      <p:bold r:id="rId44"/>
    </p:embeddedFont>
    <p:embeddedFont>
      <p:font typeface="Montserrat Light"/>
      <p:regular r:id="rId45"/>
      <p:bold r:id="rId46"/>
      <p:italic r:id="rId47"/>
      <p:boldItalic r:id="rId48"/>
    </p:embeddedFont>
    <p:embeddedFont>
      <p:font typeface="Libre Baskerville"/>
      <p:regular r:id="rId49"/>
      <p:bold r:id="rId50"/>
      <p:italic r:id="rId51"/>
    </p:embeddedFont>
    <p:embeddedFont>
      <p:font typeface="Poppins Medium"/>
      <p:regular r:id="rId52"/>
      <p:bold r:id="rId53"/>
      <p:italic r:id="rId54"/>
      <p:boldItalic r:id="rId55"/>
    </p:embeddedFont>
    <p:embeddedFont>
      <p:font typeface="Poppins SemiBold"/>
      <p:regular r:id="rId56"/>
      <p:bold r:id="rId57"/>
      <p:italic r:id="rId58"/>
      <p:boldItalic r:id="rId59"/>
    </p:embeddedFont>
    <p:embeddedFont>
      <p:font typeface="Comfortaa"/>
      <p:regular r:id="rId60"/>
      <p:bold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646">
          <p15:clr>
            <a:srgbClr val="747775"/>
          </p15:clr>
        </p15:guide>
        <p15:guide id="2" orient="horz" pos="1620">
          <p15:clr>
            <a:srgbClr val="A4A3A4"/>
          </p15:clr>
        </p15:guide>
      </p15:sldGuideLst>
    </p:ext>
    <p:ext uri="GoogleSlidesCustomDataVersion2">
      <go:slidesCustomData xmlns:go="http://customooxmlschemas.google.com/" r:id="rId62" roundtripDataSignature="AMtx7mjUUXTeAd5VGWVRn8B9s8tod3WG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646"/>
        <p:guide pos="162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Light-bold.fntdata"/><Relationship Id="rId42" Type="http://schemas.openxmlformats.org/officeDocument/2006/relationships/font" Target="fonts/PoppinsLight-boldItalic.fntdata"/><Relationship Id="rId41" Type="http://schemas.openxmlformats.org/officeDocument/2006/relationships/font" Target="fonts/PoppinsLight-italic.fntdata"/><Relationship Id="rId44" Type="http://schemas.openxmlformats.org/officeDocument/2006/relationships/font" Target="fonts/Outfit-bold.fntdata"/><Relationship Id="rId43" Type="http://schemas.openxmlformats.org/officeDocument/2006/relationships/font" Target="fonts/Outfit-regular.fntdata"/><Relationship Id="rId46" Type="http://schemas.openxmlformats.org/officeDocument/2006/relationships/font" Target="fonts/MontserratLight-bold.fntdata"/><Relationship Id="rId45" Type="http://schemas.openxmlformats.org/officeDocument/2006/relationships/font" Target="fonts/MontserratLigh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Light-boldItalic.fntdata"/><Relationship Id="rId47" Type="http://schemas.openxmlformats.org/officeDocument/2006/relationships/font" Target="fonts/MontserratLight-italic.fntdata"/><Relationship Id="rId49" Type="http://schemas.openxmlformats.org/officeDocument/2006/relationships/font" Target="fonts/LibreBaskervill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-regular.fntdata"/><Relationship Id="rId30" Type="http://schemas.openxmlformats.org/officeDocument/2006/relationships/slide" Target="slides/slide25.xml"/><Relationship Id="rId33" Type="http://schemas.openxmlformats.org/officeDocument/2006/relationships/font" Target="fonts/Poppins-italic.fntdata"/><Relationship Id="rId32" Type="http://schemas.openxmlformats.org/officeDocument/2006/relationships/font" Target="fonts/Poppins-bold.fntdata"/><Relationship Id="rId35" Type="http://schemas.openxmlformats.org/officeDocument/2006/relationships/font" Target="fonts/Montserrat-regular.fntdata"/><Relationship Id="rId34" Type="http://schemas.openxmlformats.org/officeDocument/2006/relationships/font" Target="fonts/Poppins-boldItalic.fntdata"/><Relationship Id="rId37" Type="http://schemas.openxmlformats.org/officeDocument/2006/relationships/font" Target="fonts/Montserrat-italic.fntdata"/><Relationship Id="rId36" Type="http://schemas.openxmlformats.org/officeDocument/2006/relationships/font" Target="fonts/Montserrat-bold.fntdata"/><Relationship Id="rId39" Type="http://schemas.openxmlformats.org/officeDocument/2006/relationships/font" Target="fonts/PoppinsLight-regular.fntdata"/><Relationship Id="rId38" Type="http://schemas.openxmlformats.org/officeDocument/2006/relationships/font" Target="fonts/Montserrat-boldItalic.fntdata"/><Relationship Id="rId62" Type="http://customschemas.google.com/relationships/presentationmetadata" Target="metadata"/><Relationship Id="rId61" Type="http://schemas.openxmlformats.org/officeDocument/2006/relationships/font" Target="fonts/Comfortaa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Comfortaa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ibreBaskerville-italic.fntdata"/><Relationship Id="rId50" Type="http://schemas.openxmlformats.org/officeDocument/2006/relationships/font" Target="fonts/LibreBaskerville-bold.fntdata"/><Relationship Id="rId53" Type="http://schemas.openxmlformats.org/officeDocument/2006/relationships/font" Target="fonts/PoppinsMedium-bold.fntdata"/><Relationship Id="rId52" Type="http://schemas.openxmlformats.org/officeDocument/2006/relationships/font" Target="fonts/PoppinsMedium-regular.fntdata"/><Relationship Id="rId11" Type="http://schemas.openxmlformats.org/officeDocument/2006/relationships/slide" Target="slides/slide6.xml"/><Relationship Id="rId55" Type="http://schemas.openxmlformats.org/officeDocument/2006/relationships/font" Target="fonts/PoppinsMedium-boldItalic.fntdata"/><Relationship Id="rId10" Type="http://schemas.openxmlformats.org/officeDocument/2006/relationships/slide" Target="slides/slide5.xml"/><Relationship Id="rId54" Type="http://schemas.openxmlformats.org/officeDocument/2006/relationships/font" Target="fonts/PoppinsMedium-italic.fntdata"/><Relationship Id="rId13" Type="http://schemas.openxmlformats.org/officeDocument/2006/relationships/slide" Target="slides/slide8.xml"/><Relationship Id="rId57" Type="http://schemas.openxmlformats.org/officeDocument/2006/relationships/font" Target="fonts/PoppinsSemiBold-bold.fntdata"/><Relationship Id="rId12" Type="http://schemas.openxmlformats.org/officeDocument/2006/relationships/slide" Target="slides/slide7.xml"/><Relationship Id="rId56" Type="http://schemas.openxmlformats.org/officeDocument/2006/relationships/font" Target="fonts/PoppinsSemiBold-regular.fntdata"/><Relationship Id="rId15" Type="http://schemas.openxmlformats.org/officeDocument/2006/relationships/slide" Target="slides/slide10.xml"/><Relationship Id="rId59" Type="http://schemas.openxmlformats.org/officeDocument/2006/relationships/font" Target="fonts/PoppinsSemiBold-boldItalic.fntdata"/><Relationship Id="rId14" Type="http://schemas.openxmlformats.org/officeDocument/2006/relationships/slide" Target="slides/slide9.xml"/><Relationship Id="rId58" Type="http://schemas.openxmlformats.org/officeDocument/2006/relationships/font" Target="fonts/PoppinsSemiBold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poner mas “ACIDO” la visión que sea mas inspirador.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ponerle mas chachara en la vision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03065fb645_0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303065fb64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03db660c43_0_1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g303db660c43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03065fb645_0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g303065fb64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d360908885_1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2d360908885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d360908885_1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g2d360908885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d360908885_1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g2d360908885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d360908885_1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g2d360908885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1) Describe brevemente en qué consiste el Proyecto APT, justificando su relevancia para el campo laboral de su carrera.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2) Relaciona el Proyecto APT con las competencias del perfil de egreso de su Plan de Estudio.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3) Relaciona el Proyecto APT con sus intereses profesionales.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4) Argumenta por qué el proyecto es factible de realizarse en el marco de la asignatura.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5) Cumple con los indicadores de calidad requeridos en la presentación del diseño del Proyecto APT de acuerdo a estándares definidos por la disciplina.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6) Redacta el abstract, las conclusiones y la reflexión en inglés con ideas completas que se conectan en secuencia lógica, utilizando estructuras gramaticales y vocabulario en forma correcta y pertinente al tema a un nivel intermedio alto.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03065fb645_0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g303065fb64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03065fb645_0_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g303065fb64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d3638719b8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g2d3638719b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03db660c43_0_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g303db660c43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03db660c43_0_1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g303db660c43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cambiar el resultado esperado al plazo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metricas: que concuerde con el resultado esperado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propuesta del mvp. (validación)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achicarlos (a un hospital)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orientarlo a los pacientes, medicos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03db660c43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303db660c4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03db660c43_0_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303db660c4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03db660c43_0_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303db660c4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03db660c4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03db660c4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machine learning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medicos profesionale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metricas de usuario, poder achicar los parametros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agregar mas ideas de soluciones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agregar mas desafios empresariales, el ahorro y mas chachara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costos. ahorros y mas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Oscura">
  <p:cSld name="Anid_principal_2_3_1_1">
    <p:bg>
      <p:bgPr>
        <a:solidFill>
          <a:srgbClr val="292929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27350"/>
            <a:ext cx="91440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2"/>
          <p:cNvSpPr txBox="1"/>
          <p:nvPr/>
        </p:nvSpPr>
        <p:spPr>
          <a:xfrm>
            <a:off x="8395106" y="4940275"/>
            <a:ext cx="261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EDEDED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800" u="none" cap="none" strike="noStrike">
              <a:solidFill>
                <a:srgbClr val="EDEDE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Google Shape;9;p12"/>
          <p:cNvSpPr txBox="1"/>
          <p:nvPr/>
        </p:nvSpPr>
        <p:spPr>
          <a:xfrm>
            <a:off x="3194546" y="4945520"/>
            <a:ext cx="27549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600"/>
              <a:buFont typeface="Poppins"/>
              <a:buNone/>
            </a:pPr>
            <a:r>
              <a:rPr b="0" i="0" lang="es" sz="600" u="none" cap="none" strike="noStrike">
                <a:solidFill>
                  <a:srgbClr val="EDEDED"/>
                </a:solidFill>
                <a:latin typeface="Poppins"/>
                <a:ea typeface="Poppins"/>
                <a:cs typeface="Poppins"/>
                <a:sym typeface="Poppins"/>
              </a:rPr>
              <a:t>DUOC UC</a:t>
            </a:r>
            <a:endParaRPr b="0" i="0" sz="600" u="none" cap="none" strike="noStrike">
              <a:solidFill>
                <a:srgbClr val="EDEDE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Google Shape;10;p12"/>
          <p:cNvSpPr txBox="1"/>
          <p:nvPr>
            <p:ph idx="1" type="body"/>
          </p:nvPr>
        </p:nvSpPr>
        <p:spPr>
          <a:xfrm>
            <a:off x="472675" y="2207298"/>
            <a:ext cx="4845600" cy="23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ppins Light"/>
              <a:buChar char="●"/>
              <a:defRPr b="0" i="0" sz="12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292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Poppins Light"/>
              <a:buChar char="○"/>
              <a:defRPr b="0" i="0" sz="10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2794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Poppins Light"/>
              <a:buChar char="■"/>
              <a:defRPr b="0" i="0" sz="8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2794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Poppins Light"/>
              <a:buChar char="●"/>
              <a:defRPr b="0" i="0" sz="8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2794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Poppins Light"/>
              <a:buChar char="○"/>
              <a:defRPr b="0" i="0" sz="8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2794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Poppins Light"/>
              <a:buChar char="■"/>
              <a:defRPr b="0" i="0" sz="8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2794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Poppins Light"/>
              <a:buChar char="●"/>
              <a:defRPr b="0" i="0" sz="8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2794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Poppins Light"/>
              <a:buChar char="○"/>
              <a:defRPr b="0" i="0" sz="8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2794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Poppins Light"/>
              <a:buChar char="■"/>
              <a:defRPr b="0" i="0" sz="8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11" name="Google Shape;11;p12"/>
          <p:cNvSpPr txBox="1"/>
          <p:nvPr>
            <p:ph type="title"/>
          </p:nvPr>
        </p:nvSpPr>
        <p:spPr>
          <a:xfrm>
            <a:off x="499350" y="381600"/>
            <a:ext cx="42624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0" i="0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2"/>
          <p:cNvSpPr txBox="1"/>
          <p:nvPr>
            <p:ph idx="2" type="title"/>
          </p:nvPr>
        </p:nvSpPr>
        <p:spPr>
          <a:xfrm>
            <a:off x="499350" y="269075"/>
            <a:ext cx="20526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ulo y footer - Oscura">
  <p:cSld name="Anid_principal_2_3_1_1_2">
    <p:bg>
      <p:bgPr>
        <a:solidFill>
          <a:srgbClr val="292929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27350"/>
            <a:ext cx="91440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21"/>
          <p:cNvPicPr preferRelativeResize="0"/>
          <p:nvPr/>
        </p:nvPicPr>
        <p:blipFill rotWithShape="1">
          <a:blip r:embed="rId3">
            <a:alphaModFix/>
          </a:blip>
          <a:srcRect b="0" l="602" r="602" t="0"/>
          <a:stretch/>
        </p:blipFill>
        <p:spPr>
          <a:xfrm>
            <a:off x="472675" y="4881575"/>
            <a:ext cx="461325" cy="21274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1"/>
          <p:cNvSpPr txBox="1"/>
          <p:nvPr/>
        </p:nvSpPr>
        <p:spPr>
          <a:xfrm>
            <a:off x="8395106" y="4940275"/>
            <a:ext cx="261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EDEDED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800" u="none" cap="none" strike="noStrike">
              <a:solidFill>
                <a:srgbClr val="EDEDE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" name="Google Shape;86;p21"/>
          <p:cNvSpPr txBox="1"/>
          <p:nvPr/>
        </p:nvSpPr>
        <p:spPr>
          <a:xfrm>
            <a:off x="3194546" y="4945520"/>
            <a:ext cx="27549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600"/>
              <a:buFont typeface="Poppins"/>
              <a:buNone/>
            </a:pPr>
            <a:r>
              <a:rPr b="0" i="0" lang="es" sz="600" u="none" cap="none" strike="noStrike">
                <a:solidFill>
                  <a:srgbClr val="EDEDED"/>
                </a:solidFill>
                <a:latin typeface="Poppins"/>
                <a:ea typeface="Poppins"/>
                <a:cs typeface="Poppins"/>
                <a:sym typeface="Poppins"/>
              </a:rPr>
              <a:t>DUOC UC</a:t>
            </a:r>
            <a:endParaRPr b="0" i="0" sz="600" u="none" cap="none" strike="noStrike">
              <a:solidFill>
                <a:srgbClr val="EDEDE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" name="Google Shape;87;p21"/>
          <p:cNvSpPr txBox="1"/>
          <p:nvPr>
            <p:ph type="title"/>
          </p:nvPr>
        </p:nvSpPr>
        <p:spPr>
          <a:xfrm>
            <a:off x="499350" y="269075"/>
            <a:ext cx="20526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2" type="title"/>
          </p:nvPr>
        </p:nvSpPr>
        <p:spPr>
          <a:xfrm>
            <a:off x="499350" y="381600"/>
            <a:ext cx="42624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0" i="0" sz="1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Vacía">
  <p:cSld name="CUSTOM_7">
    <p:bg>
      <p:bgPr>
        <a:solidFill>
          <a:schemeClr val="l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Equipo">
  <p:cSld name="Anid_principal_2_2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27350"/>
            <a:ext cx="91440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675" y="4881575"/>
            <a:ext cx="461325" cy="2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3"/>
          <p:cNvSpPr txBox="1"/>
          <p:nvPr/>
        </p:nvSpPr>
        <p:spPr>
          <a:xfrm>
            <a:off x="8395106" y="4940275"/>
            <a:ext cx="261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4" name="Google Shape;94;p23"/>
          <p:cNvSpPr txBox="1"/>
          <p:nvPr/>
        </p:nvSpPr>
        <p:spPr>
          <a:xfrm>
            <a:off x="1268624" y="4945525"/>
            <a:ext cx="66069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600"/>
              <a:buFont typeface="Poppins"/>
              <a:buNone/>
            </a:pPr>
            <a:r>
              <a:rPr b="0" i="0" lang="es" sz="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DUOC UC</a:t>
            </a:r>
            <a:endParaRPr b="0" i="0" sz="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5" name="Google Shape;95;p23"/>
          <p:cNvSpPr txBox="1"/>
          <p:nvPr/>
        </p:nvSpPr>
        <p:spPr>
          <a:xfrm rot="10800000">
            <a:off x="2149300" y="1545075"/>
            <a:ext cx="280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2155900" y="433650"/>
            <a:ext cx="54516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 Light"/>
              <a:buChar char="●"/>
              <a:defRPr b="0" i="0" sz="1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 Light"/>
              <a:buChar char="○"/>
              <a:defRPr b="0" i="0" sz="1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 Light"/>
              <a:buChar char="■"/>
              <a:defRPr b="0" i="0" sz="1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 Light"/>
              <a:buChar char="●"/>
              <a:defRPr b="0" i="0" sz="1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 Light"/>
              <a:buChar char="○"/>
              <a:defRPr b="0" i="0" sz="1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 Light"/>
              <a:buChar char="■"/>
              <a:defRPr b="0" i="0" sz="1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 Light"/>
              <a:buChar char="●"/>
              <a:defRPr b="0" i="0" sz="1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 Light"/>
              <a:buChar char="○"/>
              <a:defRPr b="0" i="0" sz="1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 Light"/>
              <a:buChar char="■"/>
              <a:defRPr b="0" i="0" sz="1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97" name="Google Shape;97;p23"/>
          <p:cNvSpPr/>
          <p:nvPr>
            <p:ph idx="2" type="pic"/>
          </p:nvPr>
        </p:nvSpPr>
        <p:spPr>
          <a:xfrm>
            <a:off x="3084650" y="3630950"/>
            <a:ext cx="869400" cy="8694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23"/>
          <p:cNvSpPr/>
          <p:nvPr>
            <p:ph idx="3" type="pic"/>
          </p:nvPr>
        </p:nvSpPr>
        <p:spPr>
          <a:xfrm>
            <a:off x="2155900" y="3630950"/>
            <a:ext cx="869400" cy="8694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23"/>
          <p:cNvSpPr/>
          <p:nvPr>
            <p:ph idx="4" type="pic"/>
          </p:nvPr>
        </p:nvSpPr>
        <p:spPr>
          <a:xfrm>
            <a:off x="4013400" y="3630950"/>
            <a:ext cx="869400" cy="8694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23"/>
          <p:cNvSpPr/>
          <p:nvPr>
            <p:ph idx="5" type="pic"/>
          </p:nvPr>
        </p:nvSpPr>
        <p:spPr>
          <a:xfrm>
            <a:off x="4942150" y="3630950"/>
            <a:ext cx="869400" cy="869400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23"/>
          <p:cNvSpPr/>
          <p:nvPr>
            <p:ph idx="6" type="pic"/>
          </p:nvPr>
        </p:nvSpPr>
        <p:spPr>
          <a:xfrm>
            <a:off x="5870900" y="3630950"/>
            <a:ext cx="869400" cy="869400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23"/>
          <p:cNvSpPr/>
          <p:nvPr>
            <p:ph idx="7" type="pic"/>
          </p:nvPr>
        </p:nvSpPr>
        <p:spPr>
          <a:xfrm>
            <a:off x="6799650" y="3630950"/>
            <a:ext cx="869400" cy="8694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3"/>
          <p:cNvSpPr/>
          <p:nvPr>
            <p:ph idx="8" type="pic"/>
          </p:nvPr>
        </p:nvSpPr>
        <p:spPr>
          <a:xfrm>
            <a:off x="3084650" y="2689425"/>
            <a:ext cx="869400" cy="86940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23"/>
          <p:cNvSpPr/>
          <p:nvPr>
            <p:ph idx="9" type="pic"/>
          </p:nvPr>
        </p:nvSpPr>
        <p:spPr>
          <a:xfrm>
            <a:off x="2155900" y="2689425"/>
            <a:ext cx="869400" cy="8694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3"/>
          <p:cNvSpPr/>
          <p:nvPr>
            <p:ph idx="13" type="pic"/>
          </p:nvPr>
        </p:nvSpPr>
        <p:spPr>
          <a:xfrm>
            <a:off x="4013400" y="2689425"/>
            <a:ext cx="869400" cy="869400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3"/>
          <p:cNvSpPr/>
          <p:nvPr>
            <p:ph idx="14" type="pic"/>
          </p:nvPr>
        </p:nvSpPr>
        <p:spPr>
          <a:xfrm>
            <a:off x="4942150" y="2689425"/>
            <a:ext cx="869400" cy="8694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23"/>
          <p:cNvSpPr/>
          <p:nvPr>
            <p:ph idx="15" type="pic"/>
          </p:nvPr>
        </p:nvSpPr>
        <p:spPr>
          <a:xfrm>
            <a:off x="5870900" y="2689425"/>
            <a:ext cx="869400" cy="869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3"/>
          <p:cNvSpPr/>
          <p:nvPr>
            <p:ph idx="16" type="pic"/>
          </p:nvPr>
        </p:nvSpPr>
        <p:spPr>
          <a:xfrm>
            <a:off x="6799650" y="2689425"/>
            <a:ext cx="869400" cy="869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3"/>
          <p:cNvSpPr/>
          <p:nvPr>
            <p:ph idx="17" type="pic"/>
          </p:nvPr>
        </p:nvSpPr>
        <p:spPr>
          <a:xfrm>
            <a:off x="3084650" y="1747900"/>
            <a:ext cx="869400" cy="8694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3"/>
          <p:cNvSpPr/>
          <p:nvPr>
            <p:ph idx="18" type="pic"/>
          </p:nvPr>
        </p:nvSpPr>
        <p:spPr>
          <a:xfrm>
            <a:off x="2155900" y="1747900"/>
            <a:ext cx="869400" cy="869400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3"/>
          <p:cNvSpPr/>
          <p:nvPr>
            <p:ph idx="19" type="pic"/>
          </p:nvPr>
        </p:nvSpPr>
        <p:spPr>
          <a:xfrm>
            <a:off x="4013400" y="1747900"/>
            <a:ext cx="869400" cy="869400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23"/>
          <p:cNvSpPr/>
          <p:nvPr>
            <p:ph idx="20" type="pic"/>
          </p:nvPr>
        </p:nvSpPr>
        <p:spPr>
          <a:xfrm>
            <a:off x="4942150" y="1747900"/>
            <a:ext cx="869400" cy="8694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23"/>
          <p:cNvSpPr/>
          <p:nvPr>
            <p:ph idx="21" type="pic"/>
          </p:nvPr>
        </p:nvSpPr>
        <p:spPr>
          <a:xfrm>
            <a:off x="5870900" y="1747900"/>
            <a:ext cx="869400" cy="869400"/>
          </a:xfrm>
          <a:prstGeom prst="rect">
            <a:avLst/>
          </a:prstGeom>
          <a:noFill/>
          <a:ln>
            <a:noFill/>
          </a:ln>
        </p:spPr>
      </p:sp>
      <p:sp>
        <p:nvSpPr>
          <p:cNvPr id="114" name="Google Shape;114;p23"/>
          <p:cNvSpPr/>
          <p:nvPr>
            <p:ph idx="22" type="pic"/>
          </p:nvPr>
        </p:nvSpPr>
        <p:spPr>
          <a:xfrm>
            <a:off x="6799650" y="1747900"/>
            <a:ext cx="869400" cy="869400"/>
          </a:xfrm>
          <a:prstGeom prst="rect">
            <a:avLst/>
          </a:prstGeom>
          <a:noFill/>
          <a:ln>
            <a:noFill/>
          </a:ln>
        </p:spPr>
      </p:sp>
      <p:pic>
        <p:nvPicPr>
          <p:cNvPr id="115" name="Google Shape;115;p23"/>
          <p:cNvPicPr preferRelativeResize="0"/>
          <p:nvPr/>
        </p:nvPicPr>
        <p:blipFill rotWithShape="1">
          <a:blip r:embed="rId2">
            <a:alphaModFix/>
          </a:blip>
          <a:srcRect b="0" l="47070" r="0" t="0"/>
          <a:stretch/>
        </p:blipFill>
        <p:spPr>
          <a:xfrm rot="5400000">
            <a:off x="-782388" y="2309787"/>
            <a:ext cx="4840225" cy="2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Agenda / Indice largo">
  <p:cSld name="Anid_principal_2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27350"/>
            <a:ext cx="91440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4"/>
          <p:cNvSpPr txBox="1"/>
          <p:nvPr>
            <p:ph idx="1" type="body"/>
          </p:nvPr>
        </p:nvSpPr>
        <p:spPr>
          <a:xfrm>
            <a:off x="499350" y="1937625"/>
            <a:ext cx="4845600" cy="28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●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○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175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■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●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○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1750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■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17500" lvl="6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●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17500" lvl="7" marL="3657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○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17500" lvl="8" marL="4114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■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pic>
        <p:nvPicPr>
          <p:cNvPr id="119" name="Google Shape;119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634400"/>
            <a:ext cx="91440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4"/>
          <p:cNvSpPr txBox="1"/>
          <p:nvPr>
            <p:ph type="title"/>
          </p:nvPr>
        </p:nvSpPr>
        <p:spPr>
          <a:xfrm>
            <a:off x="499350" y="604800"/>
            <a:ext cx="48456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None/>
              <a:defRPr b="0" i="0" sz="2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1" name="Google Shape;12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675" y="4881575"/>
            <a:ext cx="461325" cy="2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4"/>
          <p:cNvSpPr txBox="1"/>
          <p:nvPr/>
        </p:nvSpPr>
        <p:spPr>
          <a:xfrm>
            <a:off x="8395106" y="4940275"/>
            <a:ext cx="261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" name="Google Shape;123;p24"/>
          <p:cNvSpPr txBox="1"/>
          <p:nvPr/>
        </p:nvSpPr>
        <p:spPr>
          <a:xfrm>
            <a:off x="1268624" y="4945525"/>
            <a:ext cx="66069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600"/>
              <a:buFont typeface="Poppins"/>
              <a:buNone/>
            </a:pPr>
            <a:r>
              <a:rPr b="0" i="0" lang="es" sz="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DUOC UC</a:t>
            </a:r>
            <a:endParaRPr b="0" i="0" sz="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4" name="Google Shape;124;p24"/>
          <p:cNvSpPr txBox="1"/>
          <p:nvPr>
            <p:ph idx="2" type="title"/>
          </p:nvPr>
        </p:nvSpPr>
        <p:spPr>
          <a:xfrm>
            <a:off x="499350" y="269075"/>
            <a:ext cx="20526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Agenda / Indice corto">
  <p:cSld name="CUSTOM_4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27350"/>
            <a:ext cx="91440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675" y="4881575"/>
            <a:ext cx="461325" cy="2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5"/>
          <p:cNvSpPr txBox="1"/>
          <p:nvPr/>
        </p:nvSpPr>
        <p:spPr>
          <a:xfrm>
            <a:off x="8395106" y="4940275"/>
            <a:ext cx="261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9" name="Google Shape;129;p25"/>
          <p:cNvSpPr txBox="1"/>
          <p:nvPr/>
        </p:nvSpPr>
        <p:spPr>
          <a:xfrm>
            <a:off x="1268624" y="4945525"/>
            <a:ext cx="66069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600"/>
              <a:buFont typeface="Poppins"/>
              <a:buNone/>
            </a:pPr>
            <a:r>
              <a:rPr b="0" i="0" lang="es" sz="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DUOC UC</a:t>
            </a:r>
            <a:endParaRPr b="0" i="0" sz="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0" name="Google Shape;130;p25"/>
          <p:cNvSpPr txBox="1"/>
          <p:nvPr>
            <p:ph idx="1" type="body"/>
          </p:nvPr>
        </p:nvSpPr>
        <p:spPr>
          <a:xfrm>
            <a:off x="2547525" y="1144800"/>
            <a:ext cx="4845600" cy="28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Char char="●"/>
              <a:defRPr b="0" i="0" sz="30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4191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Char char="○"/>
              <a:defRPr b="0" i="0" sz="30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4191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Char char="■"/>
              <a:defRPr b="0" i="0" sz="30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4191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Char char="●"/>
              <a:defRPr b="0" i="0" sz="30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4191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Char char="○"/>
              <a:defRPr b="0" i="0" sz="30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41910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Char char="■"/>
              <a:defRPr b="0" i="0" sz="30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419100" lvl="6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Char char="●"/>
              <a:defRPr b="0" i="0" sz="30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419100" lvl="7" marL="3657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Char char="○"/>
              <a:defRPr b="0" i="0" sz="30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419100" lvl="8" marL="4114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Light"/>
              <a:buChar char="■"/>
              <a:defRPr b="0" i="0" sz="30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131" name="Google Shape;131;p25"/>
          <p:cNvSpPr txBox="1"/>
          <p:nvPr>
            <p:ph type="title"/>
          </p:nvPr>
        </p:nvSpPr>
        <p:spPr>
          <a:xfrm>
            <a:off x="499350" y="269075"/>
            <a:ext cx="13689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pic>
        <p:nvPicPr>
          <p:cNvPr id="132" name="Google Shape;132;p25"/>
          <p:cNvPicPr preferRelativeResize="0"/>
          <p:nvPr/>
        </p:nvPicPr>
        <p:blipFill rotWithShape="1">
          <a:blip r:embed="rId2">
            <a:alphaModFix/>
          </a:blip>
          <a:srcRect b="0" l="47070" r="0" t="0"/>
          <a:stretch/>
        </p:blipFill>
        <p:spPr>
          <a:xfrm rot="5400000">
            <a:off x="-278163" y="2312162"/>
            <a:ext cx="4840225" cy="2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Una columna">
  <p:cSld name="CUSTOM_8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27350"/>
            <a:ext cx="91440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675" y="4881575"/>
            <a:ext cx="461325" cy="2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6"/>
          <p:cNvSpPr txBox="1"/>
          <p:nvPr/>
        </p:nvSpPr>
        <p:spPr>
          <a:xfrm>
            <a:off x="8395106" y="4940275"/>
            <a:ext cx="261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7" name="Google Shape;137;p26"/>
          <p:cNvSpPr txBox="1"/>
          <p:nvPr/>
        </p:nvSpPr>
        <p:spPr>
          <a:xfrm>
            <a:off x="1268624" y="4945525"/>
            <a:ext cx="66069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600"/>
              <a:buFont typeface="Poppins"/>
              <a:buNone/>
            </a:pPr>
            <a:r>
              <a:rPr b="0" i="0" lang="es" sz="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DUOC UC</a:t>
            </a:r>
            <a:endParaRPr b="0" i="0" sz="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8" name="Google Shape;138;p26"/>
          <p:cNvSpPr txBox="1"/>
          <p:nvPr>
            <p:ph idx="1" type="body"/>
          </p:nvPr>
        </p:nvSpPr>
        <p:spPr>
          <a:xfrm>
            <a:off x="2149200" y="1962150"/>
            <a:ext cx="4845600" cy="23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●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○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■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●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○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■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●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○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■"/>
              <a:defRPr b="0" i="0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139" name="Google Shape;139;p26"/>
          <p:cNvSpPr txBox="1"/>
          <p:nvPr>
            <p:ph type="title"/>
          </p:nvPr>
        </p:nvSpPr>
        <p:spPr>
          <a:xfrm>
            <a:off x="499350" y="269075"/>
            <a:ext cx="20526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Dos columnas">
  <p:cSld name="CUSTOM_8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27350"/>
            <a:ext cx="91440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675" y="4881575"/>
            <a:ext cx="461325" cy="2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7"/>
          <p:cNvSpPr txBox="1"/>
          <p:nvPr/>
        </p:nvSpPr>
        <p:spPr>
          <a:xfrm>
            <a:off x="8395106" y="4940275"/>
            <a:ext cx="261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4" name="Google Shape;144;p27"/>
          <p:cNvSpPr txBox="1"/>
          <p:nvPr/>
        </p:nvSpPr>
        <p:spPr>
          <a:xfrm>
            <a:off x="1268624" y="4945525"/>
            <a:ext cx="66069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600"/>
              <a:buFont typeface="Poppins"/>
              <a:buNone/>
            </a:pPr>
            <a:r>
              <a:rPr b="0" i="0" lang="es" sz="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DUOC UC</a:t>
            </a:r>
            <a:endParaRPr b="0" i="0" sz="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5" name="Google Shape;145;p27"/>
          <p:cNvSpPr txBox="1"/>
          <p:nvPr>
            <p:ph idx="1" type="body"/>
          </p:nvPr>
        </p:nvSpPr>
        <p:spPr>
          <a:xfrm>
            <a:off x="2154300" y="2476500"/>
            <a:ext cx="3060900" cy="21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●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○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■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●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○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■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●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○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■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146" name="Google Shape;146;p27"/>
          <p:cNvSpPr txBox="1"/>
          <p:nvPr>
            <p:ph idx="2" type="body"/>
          </p:nvPr>
        </p:nvSpPr>
        <p:spPr>
          <a:xfrm>
            <a:off x="5466300" y="2476500"/>
            <a:ext cx="3064200" cy="21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●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○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■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●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○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■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●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○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■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147" name="Google Shape;147;p27"/>
          <p:cNvSpPr txBox="1"/>
          <p:nvPr>
            <p:ph type="title"/>
          </p:nvPr>
        </p:nvSpPr>
        <p:spPr>
          <a:xfrm>
            <a:off x="2149200" y="1631100"/>
            <a:ext cx="30609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48" name="Google Shape;148;p27"/>
          <p:cNvSpPr txBox="1"/>
          <p:nvPr>
            <p:ph idx="3" type="title"/>
          </p:nvPr>
        </p:nvSpPr>
        <p:spPr>
          <a:xfrm>
            <a:off x="5464350" y="1631100"/>
            <a:ext cx="30609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49" name="Google Shape;149;p27"/>
          <p:cNvSpPr txBox="1"/>
          <p:nvPr>
            <p:ph idx="4" type="title"/>
          </p:nvPr>
        </p:nvSpPr>
        <p:spPr>
          <a:xfrm>
            <a:off x="499350" y="269075"/>
            <a:ext cx="20526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150" name="Google Shape;150;p27"/>
          <p:cNvSpPr txBox="1"/>
          <p:nvPr>
            <p:ph idx="5" type="title"/>
          </p:nvPr>
        </p:nvSpPr>
        <p:spPr>
          <a:xfrm>
            <a:off x="499350" y="381600"/>
            <a:ext cx="64953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illa color principal">
  <p:cSld name="Anid_principal_1">
    <p:bg>
      <p:bgPr>
        <a:solidFill>
          <a:srgbClr val="FF704E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27350"/>
            <a:ext cx="91440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675" y="4881575"/>
            <a:ext cx="461325" cy="2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8"/>
          <p:cNvSpPr txBox="1"/>
          <p:nvPr/>
        </p:nvSpPr>
        <p:spPr>
          <a:xfrm>
            <a:off x="8395106" y="4940275"/>
            <a:ext cx="261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5" name="Google Shape;15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463800"/>
            <a:ext cx="91440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8"/>
          <p:cNvSpPr txBox="1"/>
          <p:nvPr/>
        </p:nvSpPr>
        <p:spPr>
          <a:xfrm>
            <a:off x="1268624" y="4945525"/>
            <a:ext cx="66069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600"/>
              <a:buFont typeface="Poppins"/>
              <a:buNone/>
            </a:pPr>
            <a:r>
              <a:rPr b="0" i="0" lang="es" sz="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DUOC UC</a:t>
            </a:r>
            <a:endParaRPr b="0" i="0" sz="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7" name="Google Shape;157;p28"/>
          <p:cNvSpPr txBox="1"/>
          <p:nvPr>
            <p:ph type="title"/>
          </p:nvPr>
        </p:nvSpPr>
        <p:spPr>
          <a:xfrm>
            <a:off x="2149200" y="2782800"/>
            <a:ext cx="6510000" cy="19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 Light"/>
              <a:buNone/>
              <a:defRPr b="0" i="0" sz="40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28"/>
          <p:cNvSpPr txBox="1"/>
          <p:nvPr>
            <p:ph idx="1" type="subTitle"/>
          </p:nvPr>
        </p:nvSpPr>
        <p:spPr>
          <a:xfrm>
            <a:off x="502675" y="2782800"/>
            <a:ext cx="1526100" cy="19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 Light"/>
              <a:buNone/>
              <a:defRPr b="0" i="0" sz="40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illa + fotografía color principal">
  <p:cSld name="Anid_principal_1_1">
    <p:bg>
      <p:bgPr>
        <a:solidFill>
          <a:srgbClr val="FF704E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27350"/>
            <a:ext cx="91440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675" y="4881575"/>
            <a:ext cx="461325" cy="2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9"/>
          <p:cNvSpPr txBox="1"/>
          <p:nvPr/>
        </p:nvSpPr>
        <p:spPr>
          <a:xfrm>
            <a:off x="8395106" y="4940275"/>
            <a:ext cx="261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3" name="Google Shape;163;p29"/>
          <p:cNvSpPr/>
          <p:nvPr>
            <p:ph idx="2" type="pic"/>
          </p:nvPr>
        </p:nvSpPr>
        <p:spPr>
          <a:xfrm>
            <a:off x="0" y="0"/>
            <a:ext cx="9144000" cy="2566800"/>
          </a:xfrm>
          <a:prstGeom prst="rect">
            <a:avLst/>
          </a:prstGeom>
          <a:noFill/>
          <a:ln>
            <a:noFill/>
          </a:ln>
        </p:spPr>
      </p:sp>
      <p:pic>
        <p:nvPicPr>
          <p:cNvPr id="164" name="Google Shape;164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463800"/>
            <a:ext cx="91440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9"/>
          <p:cNvSpPr txBox="1"/>
          <p:nvPr/>
        </p:nvSpPr>
        <p:spPr>
          <a:xfrm>
            <a:off x="1268624" y="4945525"/>
            <a:ext cx="66069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600"/>
              <a:buFont typeface="Poppins"/>
              <a:buNone/>
            </a:pPr>
            <a:r>
              <a:rPr b="0" i="0" lang="es" sz="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DUOC UC</a:t>
            </a:r>
            <a:endParaRPr b="0" i="0" sz="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6" name="Google Shape;166;p29"/>
          <p:cNvSpPr txBox="1"/>
          <p:nvPr>
            <p:ph type="title"/>
          </p:nvPr>
        </p:nvSpPr>
        <p:spPr>
          <a:xfrm>
            <a:off x="2149200" y="2782800"/>
            <a:ext cx="6510000" cy="19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 Light"/>
              <a:buNone/>
              <a:defRPr b="0" i="0" sz="40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9"/>
          <p:cNvSpPr txBox="1"/>
          <p:nvPr>
            <p:ph idx="1" type="subTitle"/>
          </p:nvPr>
        </p:nvSpPr>
        <p:spPr>
          <a:xfrm>
            <a:off x="502675" y="2782800"/>
            <a:ext cx="1526100" cy="19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 Light"/>
              <a:buNone/>
              <a:defRPr b="0" i="0" sz="40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portadilla">
  <p:cSld name="Anid_principal_1_3">
    <p:bg>
      <p:bgPr>
        <a:solidFill>
          <a:schemeClr val="accen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27350"/>
            <a:ext cx="91440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675" y="4881575"/>
            <a:ext cx="461325" cy="2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0"/>
          <p:cNvSpPr txBox="1"/>
          <p:nvPr/>
        </p:nvSpPr>
        <p:spPr>
          <a:xfrm>
            <a:off x="8395106" y="4940275"/>
            <a:ext cx="261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2" name="Google Shape;172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463800"/>
            <a:ext cx="91440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0"/>
          <p:cNvSpPr txBox="1"/>
          <p:nvPr/>
        </p:nvSpPr>
        <p:spPr>
          <a:xfrm>
            <a:off x="1268624" y="4945525"/>
            <a:ext cx="66069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600"/>
              <a:buFont typeface="Poppins"/>
              <a:buNone/>
            </a:pPr>
            <a:r>
              <a:rPr b="0" i="0" lang="es" sz="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DUOC UC</a:t>
            </a:r>
            <a:endParaRPr b="0" i="0" sz="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4" name="Google Shape;174;p30"/>
          <p:cNvSpPr txBox="1"/>
          <p:nvPr>
            <p:ph type="title"/>
          </p:nvPr>
        </p:nvSpPr>
        <p:spPr>
          <a:xfrm>
            <a:off x="2149200" y="2782800"/>
            <a:ext cx="6510000" cy="19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0" i="0" sz="4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75" name="Google Shape;175;p30"/>
          <p:cNvSpPr txBox="1"/>
          <p:nvPr>
            <p:ph idx="1" type="subTitle"/>
          </p:nvPr>
        </p:nvSpPr>
        <p:spPr>
          <a:xfrm>
            <a:off x="502675" y="2782800"/>
            <a:ext cx="1526100" cy="19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Poppins Light"/>
              <a:buNone/>
              <a:defRPr b="0" i="0" sz="4000" u="none" cap="none" strike="noStrike">
                <a:solidFill>
                  <a:schemeClr val="l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" name="Google Shape;176;p30"/>
          <p:cNvSpPr txBox="1"/>
          <p:nvPr>
            <p:ph idx="2" type="title"/>
          </p:nvPr>
        </p:nvSpPr>
        <p:spPr>
          <a:xfrm>
            <a:off x="499350" y="269075"/>
            <a:ext cx="20526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Clara">
  <p:cSld name="Anid_principal_2_3_1">
    <p:bg>
      <p:bgPr>
        <a:solidFill>
          <a:srgbClr val="EDEDED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3"/>
          <p:cNvSpPr txBox="1"/>
          <p:nvPr/>
        </p:nvSpPr>
        <p:spPr>
          <a:xfrm>
            <a:off x="3194546" y="4945520"/>
            <a:ext cx="27549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600"/>
              <a:buFont typeface="Poppins"/>
              <a:buNone/>
            </a:pPr>
            <a:r>
              <a:rPr b="0" i="0" lang="es" sz="600" u="none" cap="none" strike="noStrike">
                <a:solidFill>
                  <a:srgbClr val="292929"/>
                </a:solidFill>
                <a:latin typeface="Poppins"/>
                <a:ea typeface="Poppins"/>
                <a:cs typeface="Poppins"/>
                <a:sym typeface="Poppins"/>
              </a:rPr>
              <a:t>DUOC UC</a:t>
            </a:r>
            <a:endParaRPr b="0" i="0" sz="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Google Shape;15;p13"/>
          <p:cNvSpPr txBox="1"/>
          <p:nvPr/>
        </p:nvSpPr>
        <p:spPr>
          <a:xfrm>
            <a:off x="8395106" y="4940275"/>
            <a:ext cx="261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" name="Google Shape;1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27350"/>
            <a:ext cx="91440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3"/>
          <p:cNvSpPr txBox="1"/>
          <p:nvPr>
            <p:ph type="title"/>
          </p:nvPr>
        </p:nvSpPr>
        <p:spPr>
          <a:xfrm>
            <a:off x="499350" y="269075"/>
            <a:ext cx="20526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18" name="Google Shape;18;p13"/>
          <p:cNvSpPr txBox="1"/>
          <p:nvPr>
            <p:ph idx="2" type="title"/>
          </p:nvPr>
        </p:nvSpPr>
        <p:spPr>
          <a:xfrm>
            <a:off x="499350" y="381600"/>
            <a:ext cx="42549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13"/>
          <p:cNvSpPr txBox="1"/>
          <p:nvPr>
            <p:ph idx="1" type="body"/>
          </p:nvPr>
        </p:nvSpPr>
        <p:spPr>
          <a:xfrm>
            <a:off x="472675" y="2207298"/>
            <a:ext cx="4845600" cy="23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●"/>
              <a:defRPr b="0" i="0" sz="12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292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 Light"/>
              <a:buChar char="○"/>
              <a:defRPr b="0" i="0" sz="10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2794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■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2794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●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2794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○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2794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■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2794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●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2794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○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2794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■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Frases sobre fondo">
  <p:cSld name="Anid_principal_2_3_1_1_1">
    <p:bg>
      <p:bgPr>
        <a:solidFill>
          <a:schemeClr val="dk2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/>
        </p:nvSpPr>
        <p:spPr>
          <a:xfrm>
            <a:off x="8395106" y="4940275"/>
            <a:ext cx="261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9" name="Google Shape;179;p31"/>
          <p:cNvSpPr txBox="1"/>
          <p:nvPr>
            <p:ph type="title"/>
          </p:nvPr>
        </p:nvSpPr>
        <p:spPr>
          <a:xfrm>
            <a:off x="1324425" y="1565900"/>
            <a:ext cx="64953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0" i="0" sz="4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" name="Google Shape;180;p31"/>
          <p:cNvSpPr txBox="1"/>
          <p:nvPr>
            <p:ph idx="2" type="title"/>
          </p:nvPr>
        </p:nvSpPr>
        <p:spPr>
          <a:xfrm>
            <a:off x="1324425" y="2955000"/>
            <a:ext cx="64953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 Light"/>
              <a:buNone/>
              <a:defRPr b="0" i="0" sz="20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" name="Google Shape;181;p31"/>
          <p:cNvSpPr txBox="1"/>
          <p:nvPr/>
        </p:nvSpPr>
        <p:spPr>
          <a:xfrm>
            <a:off x="1268624" y="4945525"/>
            <a:ext cx="66069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600"/>
              <a:buFont typeface="Poppins"/>
              <a:buNone/>
            </a:pPr>
            <a:r>
              <a:rPr b="0" i="0" lang="es" sz="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DUOC UC</a:t>
            </a:r>
            <a:endParaRPr b="0" i="0" sz="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2" name="Google Shape;18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2675" y="4881575"/>
            <a:ext cx="461325" cy="21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27350"/>
            <a:ext cx="9144000" cy="2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illa + fotografía color secundario">
  <p:cSld name="Anid_principal_1_1_2">
    <p:bg>
      <p:bgPr>
        <a:solidFill>
          <a:schemeClr val="accent3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27350"/>
            <a:ext cx="91440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675" y="4881575"/>
            <a:ext cx="461325" cy="2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2"/>
          <p:cNvSpPr txBox="1"/>
          <p:nvPr/>
        </p:nvSpPr>
        <p:spPr>
          <a:xfrm>
            <a:off x="8395106" y="4940275"/>
            <a:ext cx="261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8" name="Google Shape;188;p32"/>
          <p:cNvSpPr txBox="1"/>
          <p:nvPr/>
        </p:nvSpPr>
        <p:spPr>
          <a:xfrm>
            <a:off x="1268624" y="4945525"/>
            <a:ext cx="66069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600"/>
              <a:buFont typeface="Poppins"/>
              <a:buNone/>
            </a:pPr>
            <a:r>
              <a:rPr b="0" i="0" lang="es" sz="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DUOC UC</a:t>
            </a:r>
            <a:endParaRPr b="0" i="0" sz="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9" name="Google Shape;189;p32"/>
          <p:cNvSpPr txBox="1"/>
          <p:nvPr>
            <p:ph type="title"/>
          </p:nvPr>
        </p:nvSpPr>
        <p:spPr>
          <a:xfrm>
            <a:off x="2149200" y="2782800"/>
            <a:ext cx="6510000" cy="19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 Light"/>
              <a:buNone/>
              <a:defRPr b="0" i="0" sz="40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32"/>
          <p:cNvSpPr txBox="1"/>
          <p:nvPr>
            <p:ph idx="1" type="subTitle"/>
          </p:nvPr>
        </p:nvSpPr>
        <p:spPr>
          <a:xfrm>
            <a:off x="502675" y="2782800"/>
            <a:ext cx="1526100" cy="19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 Light"/>
              <a:buNone/>
              <a:defRPr b="0" i="0" sz="40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illa + fotografía color secundario">
  <p:cSld name="Anid_principal_1_1_2_1">
    <p:bg>
      <p:bgPr>
        <a:solidFill>
          <a:schemeClr val="accent3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27350"/>
            <a:ext cx="91440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675" y="4881575"/>
            <a:ext cx="461325" cy="2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3"/>
          <p:cNvSpPr txBox="1"/>
          <p:nvPr/>
        </p:nvSpPr>
        <p:spPr>
          <a:xfrm>
            <a:off x="8395106" y="4940275"/>
            <a:ext cx="261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5" name="Google Shape;195;p33"/>
          <p:cNvSpPr/>
          <p:nvPr>
            <p:ph idx="2" type="pic"/>
          </p:nvPr>
        </p:nvSpPr>
        <p:spPr>
          <a:xfrm>
            <a:off x="0" y="0"/>
            <a:ext cx="9144000" cy="2566800"/>
          </a:xfrm>
          <a:prstGeom prst="rect">
            <a:avLst/>
          </a:prstGeom>
          <a:noFill/>
          <a:ln>
            <a:noFill/>
          </a:ln>
        </p:spPr>
      </p:sp>
      <p:pic>
        <p:nvPicPr>
          <p:cNvPr id="196" name="Google Shape;19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463800"/>
            <a:ext cx="91440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3"/>
          <p:cNvSpPr txBox="1"/>
          <p:nvPr/>
        </p:nvSpPr>
        <p:spPr>
          <a:xfrm>
            <a:off x="1268624" y="4945525"/>
            <a:ext cx="66069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600"/>
              <a:buFont typeface="Poppins"/>
              <a:buNone/>
            </a:pPr>
            <a:r>
              <a:rPr b="0" i="0" lang="es" sz="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DUOC UC</a:t>
            </a:r>
            <a:endParaRPr b="0" i="0" sz="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8" name="Google Shape;198;p33"/>
          <p:cNvSpPr txBox="1"/>
          <p:nvPr>
            <p:ph type="title"/>
          </p:nvPr>
        </p:nvSpPr>
        <p:spPr>
          <a:xfrm>
            <a:off x="2149200" y="2782800"/>
            <a:ext cx="6510000" cy="19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 Light"/>
              <a:buNone/>
              <a:defRPr b="0" i="0" sz="40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33"/>
          <p:cNvSpPr txBox="1"/>
          <p:nvPr>
            <p:ph idx="1" type="subTitle"/>
          </p:nvPr>
        </p:nvSpPr>
        <p:spPr>
          <a:xfrm>
            <a:off x="502675" y="2782800"/>
            <a:ext cx="1526100" cy="19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 Light"/>
              <a:buNone/>
              <a:defRPr b="0" i="0" sz="40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oter_Clara">
  <p:cSld name="Anid_principal_1_1_3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34"/>
          <p:cNvGrpSpPr/>
          <p:nvPr/>
        </p:nvGrpSpPr>
        <p:grpSpPr>
          <a:xfrm>
            <a:off x="0" y="4727350"/>
            <a:ext cx="9144000" cy="330670"/>
            <a:chOff x="0" y="4727350"/>
            <a:chExt cx="9144000" cy="330670"/>
          </a:xfrm>
        </p:grpSpPr>
        <p:sp>
          <p:nvSpPr>
            <p:cNvPr id="202" name="Google Shape;202;p34"/>
            <p:cNvSpPr txBox="1"/>
            <p:nvPr/>
          </p:nvSpPr>
          <p:spPr>
            <a:xfrm>
              <a:off x="3194546" y="4945520"/>
              <a:ext cx="2754900" cy="11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sp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92929"/>
                </a:buClr>
                <a:buSzPts val="600"/>
                <a:buFont typeface="Poppins"/>
                <a:buNone/>
              </a:pPr>
              <a:r>
                <a:rPr b="0" i="0" lang="es" sz="600" u="none" cap="none" strike="noStrike">
                  <a:solidFill>
                    <a:srgbClr val="292929"/>
                  </a:solidFill>
                  <a:latin typeface="Poppins"/>
                  <a:ea typeface="Poppins"/>
                  <a:cs typeface="Poppins"/>
                  <a:sym typeface="Poppins"/>
                </a:rPr>
                <a:t>DUOC UC</a:t>
              </a:r>
              <a:endParaRPr b="0" i="0" sz="600" u="none" cap="none" strike="noStrike">
                <a:solidFill>
                  <a:srgbClr val="292929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203" name="Google Shape;203;p3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4727350"/>
              <a:ext cx="9144000" cy="215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4" name="Google Shape;20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675" y="4881575"/>
            <a:ext cx="461325" cy="2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4"/>
          <p:cNvSpPr txBox="1"/>
          <p:nvPr/>
        </p:nvSpPr>
        <p:spPr>
          <a:xfrm>
            <a:off x="8395106" y="4940275"/>
            <a:ext cx="261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6" name="Google Shape;206;p34"/>
          <p:cNvSpPr txBox="1"/>
          <p:nvPr>
            <p:ph type="title"/>
          </p:nvPr>
        </p:nvSpPr>
        <p:spPr>
          <a:xfrm>
            <a:off x="499350" y="269075"/>
            <a:ext cx="20526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27">
          <p15:clr>
            <a:srgbClr val="F1C232"/>
          </p15:clr>
        </p15:guide>
        <p15:guide id="2" orient="horz" pos="283">
          <p15:clr>
            <a:srgbClr val="F1C23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full + espacio footer">
  <p:cSld name="Anid_principal_1_1_1_1">
    <p:bg>
      <p:bgPr>
        <a:solidFill>
          <a:srgbClr val="EDEDED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/>
          <p:nvPr>
            <p:ph idx="2" type="pic"/>
          </p:nvPr>
        </p:nvSpPr>
        <p:spPr>
          <a:xfrm>
            <a:off x="0" y="0"/>
            <a:ext cx="9144000" cy="4835400"/>
          </a:xfrm>
          <a:prstGeom prst="rect">
            <a:avLst/>
          </a:prstGeom>
          <a:noFill/>
          <a:ln>
            <a:noFill/>
          </a:ln>
        </p:spPr>
      </p:sp>
      <p:pic>
        <p:nvPicPr>
          <p:cNvPr id="209" name="Google Shape;209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27350"/>
            <a:ext cx="91440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5"/>
          <p:cNvSpPr txBox="1"/>
          <p:nvPr/>
        </p:nvSpPr>
        <p:spPr>
          <a:xfrm>
            <a:off x="8395106" y="4940275"/>
            <a:ext cx="261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1" name="Google Shape;21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675" y="4881575"/>
            <a:ext cx="461325" cy="2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5"/>
          <p:cNvSpPr txBox="1"/>
          <p:nvPr/>
        </p:nvSpPr>
        <p:spPr>
          <a:xfrm>
            <a:off x="1268624" y="4945525"/>
            <a:ext cx="66069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600"/>
              <a:buFont typeface="Poppins"/>
              <a:buNone/>
            </a:pPr>
            <a:r>
              <a:rPr b="0" i="0" lang="es" sz="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DUOC UC</a:t>
            </a:r>
            <a:endParaRPr b="0" i="0" sz="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derecha + texto izquierda">
  <p:cSld name="Anid_principal_1_1_1_1_1_1">
    <p:bg>
      <p:bgPr>
        <a:solidFill>
          <a:srgbClr val="EDEDED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27350"/>
            <a:ext cx="91440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6"/>
          <p:cNvSpPr txBox="1"/>
          <p:nvPr/>
        </p:nvSpPr>
        <p:spPr>
          <a:xfrm>
            <a:off x="8395106" y="4940275"/>
            <a:ext cx="261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6" name="Google Shape;21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675" y="4881575"/>
            <a:ext cx="461325" cy="2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6"/>
          <p:cNvSpPr txBox="1"/>
          <p:nvPr/>
        </p:nvSpPr>
        <p:spPr>
          <a:xfrm>
            <a:off x="1268624" y="4945525"/>
            <a:ext cx="66069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600"/>
              <a:buFont typeface="Poppins"/>
              <a:buNone/>
            </a:pPr>
            <a:r>
              <a:rPr b="0" i="0" lang="es" sz="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DUOC UC</a:t>
            </a:r>
            <a:endParaRPr b="0" i="0" sz="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8" name="Google Shape;218;p36"/>
          <p:cNvSpPr txBox="1"/>
          <p:nvPr>
            <p:ph idx="1" type="body"/>
          </p:nvPr>
        </p:nvSpPr>
        <p:spPr>
          <a:xfrm>
            <a:off x="499350" y="2574000"/>
            <a:ext cx="1470600" cy="20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 Light"/>
              <a:buChar char="●"/>
              <a:defRPr b="0" i="0" sz="7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2730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 Light"/>
              <a:buChar char="○"/>
              <a:defRPr b="0" i="0" sz="7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2730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 Light"/>
              <a:buChar char="■"/>
              <a:defRPr b="0" i="0" sz="7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2730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 Light"/>
              <a:buChar char="●"/>
              <a:defRPr b="0" i="0" sz="7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2730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 Light"/>
              <a:buChar char="○"/>
              <a:defRPr b="0" i="0" sz="7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2730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 Light"/>
              <a:buChar char="■"/>
              <a:defRPr b="0" i="0" sz="7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2730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 Light"/>
              <a:buChar char="●"/>
              <a:defRPr b="0" i="0" sz="7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2730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 Light"/>
              <a:buChar char="○"/>
              <a:defRPr b="0" i="0" sz="7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2730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 Light"/>
              <a:buChar char="■"/>
              <a:defRPr b="0" i="0" sz="7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219" name="Google Shape;219;p36"/>
          <p:cNvSpPr/>
          <p:nvPr>
            <p:ph idx="2" type="pic"/>
          </p:nvPr>
        </p:nvSpPr>
        <p:spPr>
          <a:xfrm>
            <a:off x="2149200" y="1700"/>
            <a:ext cx="6994800" cy="4832100"/>
          </a:xfrm>
          <a:prstGeom prst="rect">
            <a:avLst/>
          </a:prstGeom>
          <a:noFill/>
          <a:ln>
            <a:noFill/>
          </a:ln>
        </p:spPr>
      </p:sp>
      <p:pic>
        <p:nvPicPr>
          <p:cNvPr id="220" name="Google Shape;220;p36"/>
          <p:cNvPicPr preferRelativeResize="0"/>
          <p:nvPr/>
        </p:nvPicPr>
        <p:blipFill rotWithShape="1">
          <a:blip r:embed="rId2">
            <a:alphaModFix/>
          </a:blip>
          <a:srcRect b="0" l="47070" r="0" t="0"/>
          <a:stretch/>
        </p:blipFill>
        <p:spPr>
          <a:xfrm rot="5400000">
            <a:off x="-270913" y="2309787"/>
            <a:ext cx="4840225" cy="2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destacado con patrón">
  <p:cSld name="CUSTOM_6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/>
          <p:nvPr>
            <p:ph idx="2" type="pic"/>
          </p:nvPr>
        </p:nvSpPr>
        <p:spPr>
          <a:xfrm>
            <a:off x="0" y="0"/>
            <a:ext cx="9144000" cy="5144400"/>
          </a:xfrm>
          <a:prstGeom prst="rect">
            <a:avLst/>
          </a:prstGeom>
          <a:noFill/>
          <a:ln>
            <a:noFill/>
          </a:ln>
        </p:spPr>
      </p:sp>
      <p:pic>
        <p:nvPicPr>
          <p:cNvPr id="223" name="Google Shape;223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27350"/>
            <a:ext cx="91440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7"/>
          <p:cNvSpPr txBox="1"/>
          <p:nvPr/>
        </p:nvSpPr>
        <p:spPr>
          <a:xfrm>
            <a:off x="8395106" y="4940275"/>
            <a:ext cx="261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25" name="Google Shape;22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675" y="4881575"/>
            <a:ext cx="461325" cy="2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7"/>
          <p:cNvSpPr txBox="1"/>
          <p:nvPr/>
        </p:nvSpPr>
        <p:spPr>
          <a:xfrm>
            <a:off x="1268624" y="4945525"/>
            <a:ext cx="66069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600"/>
              <a:buFont typeface="Poppins"/>
              <a:buNone/>
            </a:pPr>
            <a:r>
              <a:rPr b="0" i="0" lang="es" sz="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DUOC UC</a:t>
            </a:r>
            <a:endParaRPr b="0" i="0" sz="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7" name="Google Shape;227;p37"/>
          <p:cNvSpPr txBox="1"/>
          <p:nvPr>
            <p:ph idx="1" type="body"/>
          </p:nvPr>
        </p:nvSpPr>
        <p:spPr>
          <a:xfrm>
            <a:off x="495600" y="2589550"/>
            <a:ext cx="6499200" cy="18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54000" wrap="square" tIns="0">
            <a:noAutofit/>
          </a:bodyPr>
          <a:lstStyle>
            <a:lvl1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Char char="●"/>
              <a:defRPr b="0" i="1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406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Char char="○"/>
              <a:defRPr b="0" i="1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-4064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Char char="■"/>
              <a:defRPr b="0" i="1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-4064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Char char="●"/>
              <a:defRPr b="0" i="1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-4064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Char char="○"/>
              <a:defRPr b="0" i="1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-4064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Char char="■"/>
              <a:defRPr b="0" i="1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4064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Char char="●"/>
              <a:defRPr b="0" i="1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4064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Char char="○"/>
              <a:defRPr b="0" i="1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4064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Char char="■"/>
              <a:defRPr b="0" i="1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destacado con patrón + texto chico">
  <p:cSld name="CUSTOM_6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/>
          <p:nvPr>
            <p:ph idx="2" type="pic"/>
          </p:nvPr>
        </p:nvSpPr>
        <p:spPr>
          <a:xfrm>
            <a:off x="0" y="0"/>
            <a:ext cx="9144000" cy="5144400"/>
          </a:xfrm>
          <a:prstGeom prst="rect">
            <a:avLst/>
          </a:prstGeom>
          <a:noFill/>
          <a:ln>
            <a:noFill/>
          </a:ln>
        </p:spPr>
      </p:sp>
      <p:pic>
        <p:nvPicPr>
          <p:cNvPr id="230" name="Google Shape;230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27350"/>
            <a:ext cx="91440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8"/>
          <p:cNvSpPr txBox="1"/>
          <p:nvPr/>
        </p:nvSpPr>
        <p:spPr>
          <a:xfrm>
            <a:off x="8395106" y="4940275"/>
            <a:ext cx="261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32" name="Google Shape;23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675" y="4881575"/>
            <a:ext cx="461325" cy="2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8"/>
          <p:cNvSpPr txBox="1"/>
          <p:nvPr/>
        </p:nvSpPr>
        <p:spPr>
          <a:xfrm>
            <a:off x="1268624" y="4945525"/>
            <a:ext cx="66069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600"/>
              <a:buFont typeface="Poppins"/>
              <a:buNone/>
            </a:pPr>
            <a:r>
              <a:rPr b="0" i="0" lang="es" sz="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DUOC UC</a:t>
            </a:r>
            <a:endParaRPr b="0" i="0" sz="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4" name="Google Shape;234;p38"/>
          <p:cNvSpPr txBox="1"/>
          <p:nvPr>
            <p:ph idx="1" type="body"/>
          </p:nvPr>
        </p:nvSpPr>
        <p:spPr>
          <a:xfrm>
            <a:off x="495600" y="455800"/>
            <a:ext cx="7380000" cy="188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54000" wrap="square" tIns="0">
            <a:noAutofit/>
          </a:bodyPr>
          <a:lstStyle>
            <a:lvl1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Char char="●"/>
              <a:defRPr b="0" i="1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406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Char char="○"/>
              <a:defRPr b="0" i="1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-4064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Char char="■"/>
              <a:defRPr b="0" i="1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-4064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Char char="●"/>
              <a:defRPr b="0" i="1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-4064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Char char="○"/>
              <a:defRPr b="0" i="1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-4064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Char char="■"/>
              <a:defRPr b="0" i="1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4064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Char char="●"/>
              <a:defRPr b="0" i="1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4064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Char char="○"/>
              <a:defRPr b="0" i="1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4064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Baskerville"/>
              <a:buChar char="■"/>
              <a:defRPr b="0" i="1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235" name="Google Shape;235;p38"/>
          <p:cNvSpPr txBox="1"/>
          <p:nvPr>
            <p:ph idx="3" type="subTitle"/>
          </p:nvPr>
        </p:nvSpPr>
        <p:spPr>
          <a:xfrm>
            <a:off x="6219900" y="3249825"/>
            <a:ext cx="2458500" cy="12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None/>
              <a:defRPr b="0" i="0" sz="12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erre claro">
  <p:cSld name="CUSTOM_5">
    <p:bg>
      <p:bgPr>
        <a:solidFill>
          <a:srgbClr val="FF704E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9"/>
          <p:cNvPicPr preferRelativeResize="0"/>
          <p:nvPr/>
        </p:nvPicPr>
        <p:blipFill rotWithShape="1">
          <a:blip r:embed="rId2">
            <a:alphaModFix/>
          </a:blip>
          <a:srcRect b="18" l="0" r="0" t="29"/>
          <a:stretch/>
        </p:blipFill>
        <p:spPr>
          <a:xfrm>
            <a:off x="2627938" y="1774725"/>
            <a:ext cx="3877199" cy="1782788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9"/>
          <p:cNvSpPr txBox="1"/>
          <p:nvPr/>
        </p:nvSpPr>
        <p:spPr>
          <a:xfrm>
            <a:off x="1268550" y="4195450"/>
            <a:ext cx="66069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600"/>
              <a:buFont typeface="Poppins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www.unit.la</a:t>
            </a:r>
            <a:endParaRPr b="0" i="0" sz="1400" u="none" cap="none" strike="noStrike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erre oscuro">
  <p:cSld name="CUSTOM_5_1">
    <p:bg>
      <p:bgPr>
        <a:solidFill>
          <a:srgbClr val="292929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0"/>
          <p:cNvPicPr preferRelativeResize="0"/>
          <p:nvPr/>
        </p:nvPicPr>
        <p:blipFill rotWithShape="1">
          <a:blip r:embed="rId2">
            <a:alphaModFix/>
          </a:blip>
          <a:srcRect b="0" l="455" r="454" t="0"/>
          <a:stretch/>
        </p:blipFill>
        <p:spPr>
          <a:xfrm>
            <a:off x="2627938" y="1774725"/>
            <a:ext cx="3877199" cy="1782788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0"/>
          <p:cNvSpPr txBox="1"/>
          <p:nvPr/>
        </p:nvSpPr>
        <p:spPr>
          <a:xfrm>
            <a:off x="1268550" y="4195450"/>
            <a:ext cx="66069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600"/>
              <a:buFont typeface="Poppins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www.unit.la</a:t>
            </a:r>
            <a:endParaRPr b="0" i="0" sz="1400" u="none" cap="none" strike="noStrike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Portada color sólido">
  <p:cSld name="Anid_principal_2">
    <p:bg>
      <p:bgPr>
        <a:solidFill>
          <a:schemeClr val="lt2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463800"/>
            <a:ext cx="91440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625" y="181475"/>
            <a:ext cx="834775" cy="384974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14"/>
          <p:cNvSpPr txBox="1"/>
          <p:nvPr>
            <p:ph type="title"/>
          </p:nvPr>
        </p:nvSpPr>
        <p:spPr>
          <a:xfrm>
            <a:off x="499350" y="2750550"/>
            <a:ext cx="8151300" cy="14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"/>
              <a:buNone/>
              <a:defRPr b="0" i="0" sz="45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14"/>
          <p:cNvSpPr txBox="1"/>
          <p:nvPr>
            <p:ph idx="1" type="body"/>
          </p:nvPr>
        </p:nvSpPr>
        <p:spPr>
          <a:xfrm>
            <a:off x="499350" y="4435700"/>
            <a:ext cx="4842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  <a:defRPr b="0" i="0" sz="1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○"/>
              <a:defRPr b="0" i="0" sz="1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■"/>
              <a:defRPr b="0" i="0" sz="1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  <a:defRPr b="0" i="0" sz="1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○"/>
              <a:defRPr b="0" i="0" sz="1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■"/>
              <a:defRPr b="0" i="0" sz="1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  <a:defRPr b="0" i="0" sz="1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○"/>
              <a:defRPr b="0" i="0" sz="1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■"/>
              <a:defRPr b="0" i="0" sz="1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5" name="Google Shape;25;p14"/>
          <p:cNvSpPr txBox="1"/>
          <p:nvPr/>
        </p:nvSpPr>
        <p:spPr>
          <a:xfrm>
            <a:off x="8028875" y="305100"/>
            <a:ext cx="627600" cy="1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s" sz="7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unit.la</a:t>
            </a:r>
            <a:endParaRPr b="1" i="0" sz="700" u="none" cap="none" strike="noStrike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Mid + footer 2">
  <p:cSld name="Anid_principal_1_1_1_1_1_1_1">
    <p:bg>
      <p:bgPr>
        <a:solidFill>
          <a:srgbClr val="EDEDED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27350"/>
            <a:ext cx="91440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1"/>
          <p:cNvSpPr txBox="1"/>
          <p:nvPr/>
        </p:nvSpPr>
        <p:spPr>
          <a:xfrm>
            <a:off x="8395106" y="4940275"/>
            <a:ext cx="261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45" name="Google Shape;24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675" y="4881575"/>
            <a:ext cx="461325" cy="2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1"/>
          <p:cNvSpPr txBox="1"/>
          <p:nvPr/>
        </p:nvSpPr>
        <p:spPr>
          <a:xfrm>
            <a:off x="1268624" y="4945525"/>
            <a:ext cx="66069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600"/>
              <a:buFont typeface="Poppins"/>
              <a:buNone/>
            </a:pPr>
            <a:r>
              <a:rPr b="0" i="0" lang="es" sz="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DUOC UC</a:t>
            </a:r>
            <a:endParaRPr b="0" i="0" sz="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7" name="Google Shape;247;p41"/>
          <p:cNvSpPr txBox="1"/>
          <p:nvPr>
            <p:ph idx="1" type="body"/>
          </p:nvPr>
        </p:nvSpPr>
        <p:spPr>
          <a:xfrm>
            <a:off x="499350" y="2574000"/>
            <a:ext cx="1470600" cy="20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 Light"/>
              <a:buChar char="●"/>
              <a:defRPr b="0" i="0" sz="7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2730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 Light"/>
              <a:buChar char="○"/>
              <a:defRPr b="0" i="0" sz="7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2730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 Light"/>
              <a:buChar char="■"/>
              <a:defRPr b="0" i="0" sz="7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2730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 Light"/>
              <a:buChar char="●"/>
              <a:defRPr b="0" i="0" sz="7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2730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 Light"/>
              <a:buChar char="○"/>
              <a:defRPr b="0" i="0" sz="7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2730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 Light"/>
              <a:buChar char="■"/>
              <a:defRPr b="0" i="0" sz="7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2730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 Light"/>
              <a:buChar char="●"/>
              <a:defRPr b="0" i="0" sz="7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2730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 Light"/>
              <a:buChar char="○"/>
              <a:defRPr b="0" i="0" sz="7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2730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 Light"/>
              <a:buChar char="■"/>
              <a:defRPr b="0" i="0" sz="7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pic>
        <p:nvPicPr>
          <p:cNvPr id="248" name="Google Shape;248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1383863" y="2309798"/>
            <a:ext cx="4835475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1"/>
          <p:cNvSpPr/>
          <p:nvPr>
            <p:ph idx="2" type="pic"/>
          </p:nvPr>
        </p:nvSpPr>
        <p:spPr>
          <a:xfrm>
            <a:off x="3801600" y="1700"/>
            <a:ext cx="5342400" cy="4822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Mini + footer 3">
  <p:cSld name="Anid_principal_1_1_1_1_1_1_1_1">
    <p:bg>
      <p:bgPr>
        <a:solidFill>
          <a:srgbClr val="EDEDED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27350"/>
            <a:ext cx="91440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2"/>
          <p:cNvSpPr txBox="1"/>
          <p:nvPr/>
        </p:nvSpPr>
        <p:spPr>
          <a:xfrm>
            <a:off x="8395106" y="4940275"/>
            <a:ext cx="261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53" name="Google Shape;25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675" y="4881575"/>
            <a:ext cx="461325" cy="2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2"/>
          <p:cNvSpPr txBox="1"/>
          <p:nvPr>
            <p:ph idx="1" type="body"/>
          </p:nvPr>
        </p:nvSpPr>
        <p:spPr>
          <a:xfrm>
            <a:off x="499350" y="2574000"/>
            <a:ext cx="1470600" cy="20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 Light"/>
              <a:buChar char="●"/>
              <a:defRPr b="0" i="0" sz="7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2730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 Light"/>
              <a:buChar char="○"/>
              <a:defRPr b="0" i="0" sz="7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2730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 Light"/>
              <a:buChar char="■"/>
              <a:defRPr b="0" i="0" sz="7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2730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 Light"/>
              <a:buChar char="●"/>
              <a:defRPr b="0" i="0" sz="7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2730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 Light"/>
              <a:buChar char="○"/>
              <a:defRPr b="0" i="0" sz="7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2730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 Light"/>
              <a:buChar char="■"/>
              <a:defRPr b="0" i="0" sz="7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2730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 Light"/>
              <a:buChar char="●"/>
              <a:defRPr b="0" i="0" sz="7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2730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 Light"/>
              <a:buChar char="○"/>
              <a:defRPr b="0" i="0" sz="7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2730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 Light"/>
              <a:buChar char="■"/>
              <a:defRPr b="0" i="0" sz="7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pic>
        <p:nvPicPr>
          <p:cNvPr id="255" name="Google Shape;255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4359238" y="2309811"/>
            <a:ext cx="4835475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2"/>
          <p:cNvSpPr/>
          <p:nvPr>
            <p:ph idx="2" type="pic"/>
          </p:nvPr>
        </p:nvSpPr>
        <p:spPr>
          <a:xfrm>
            <a:off x="6778375" y="1700"/>
            <a:ext cx="2365500" cy="4832100"/>
          </a:xfrm>
          <a:prstGeom prst="rect">
            <a:avLst/>
          </a:prstGeom>
          <a:noFill/>
          <a:ln>
            <a:noFill/>
          </a:ln>
        </p:spPr>
      </p:sp>
      <p:sp>
        <p:nvSpPr>
          <p:cNvPr id="257" name="Google Shape;257;p42"/>
          <p:cNvSpPr txBox="1"/>
          <p:nvPr/>
        </p:nvSpPr>
        <p:spPr>
          <a:xfrm>
            <a:off x="1268624" y="4945525"/>
            <a:ext cx="66069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600"/>
              <a:buFont typeface="Poppins"/>
              <a:buNone/>
            </a:pPr>
            <a:r>
              <a:rPr b="0" i="0" lang="es" sz="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DUOC UC</a:t>
            </a:r>
            <a:endParaRPr b="0" i="0" sz="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oter_White" type="tx">
  <p:cSld name="TITLE_AND_BODY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9" name="Google Shape;259;p43"/>
          <p:cNvCxnSpPr/>
          <p:nvPr/>
        </p:nvCxnSpPr>
        <p:spPr>
          <a:xfrm>
            <a:off x="3374" y="4842443"/>
            <a:ext cx="9137400" cy="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Logo_big.png" id="260" name="Google Shape;26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9358" y="4916511"/>
            <a:ext cx="577731" cy="139947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3"/>
          <p:cNvSpPr txBox="1"/>
          <p:nvPr>
            <p:ph idx="12" type="sldNum"/>
          </p:nvPr>
        </p:nvSpPr>
        <p:spPr>
          <a:xfrm>
            <a:off x="8330427" y="4946503"/>
            <a:ext cx="326100" cy="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oppins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oppins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oppins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oppins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oppins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oppins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oppins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oppins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oppins"/>
              <a:buNone/>
              <a:defRPr b="0" i="0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62" name="Google Shape;262;p43"/>
          <p:cNvSpPr txBox="1"/>
          <p:nvPr/>
        </p:nvSpPr>
        <p:spPr>
          <a:xfrm>
            <a:off x="3890826" y="4928000"/>
            <a:ext cx="1544400" cy="1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600"/>
              <a:buFont typeface="Poppins"/>
              <a:buNone/>
            </a:pPr>
            <a:r>
              <a:rPr b="0" i="0" lang="es" sz="600" u="none" cap="none" strike="noStrike">
                <a:solidFill>
                  <a:srgbClr val="292929"/>
                </a:solidFill>
                <a:latin typeface="Poppins"/>
                <a:ea typeface="Poppins"/>
                <a:cs typeface="Poppins"/>
                <a:sym typeface="Poppins"/>
              </a:rPr>
              <a:t>Duoc UC</a:t>
            </a:r>
            <a:endParaRPr b="0" i="0" sz="600" u="none" cap="none" strike="noStrike">
              <a:solidFill>
                <a:srgbClr val="29292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600"/>
              <a:buFont typeface="Poppins"/>
              <a:buNone/>
            </a:pPr>
            <a:r>
              <a:t/>
            </a:r>
            <a:endParaRPr b="0" i="0" sz="600" u="none" cap="none" strike="noStrike">
              <a:solidFill>
                <a:srgbClr val="29292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oter_White 1">
  <p:cSld name="Footer_White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4" name="Google Shape;264;p44"/>
          <p:cNvCxnSpPr/>
          <p:nvPr/>
        </p:nvCxnSpPr>
        <p:spPr>
          <a:xfrm>
            <a:off x="3374" y="4842443"/>
            <a:ext cx="9137400" cy="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Logo_big.png" id="265" name="Google Shape;265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9358" y="4916511"/>
            <a:ext cx="577731" cy="139947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4"/>
          <p:cNvSpPr txBox="1"/>
          <p:nvPr>
            <p:ph idx="12" type="sldNum"/>
          </p:nvPr>
        </p:nvSpPr>
        <p:spPr>
          <a:xfrm>
            <a:off x="8330427" y="4947398"/>
            <a:ext cx="326100" cy="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1400"/>
          </a:p>
        </p:txBody>
      </p:sp>
      <p:sp>
        <p:nvSpPr>
          <p:cNvPr id="267" name="Google Shape;267;p44"/>
          <p:cNvSpPr txBox="1"/>
          <p:nvPr/>
        </p:nvSpPr>
        <p:spPr>
          <a:xfrm>
            <a:off x="4215822" y="4922191"/>
            <a:ext cx="7125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600"/>
              <a:buFont typeface="Arial"/>
              <a:buNone/>
            </a:pPr>
            <a:r>
              <a:rPr b="0" i="0" lang="es" sz="6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PCM - Marzo 2023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erre oscuro 1">
  <p:cSld name="CUSTOM_5_1_2">
    <p:bg>
      <p:bgPr>
        <a:solidFill>
          <a:srgbClr val="292929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45"/>
          <p:cNvPicPr preferRelativeResize="0"/>
          <p:nvPr/>
        </p:nvPicPr>
        <p:blipFill rotWithShape="1">
          <a:blip r:embed="rId2">
            <a:alphaModFix/>
          </a:blip>
          <a:srcRect b="0" l="455" r="454" t="0"/>
          <a:stretch/>
        </p:blipFill>
        <p:spPr>
          <a:xfrm>
            <a:off x="2627938" y="1774725"/>
            <a:ext cx="3877199" cy="178278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5"/>
          <p:cNvSpPr txBox="1"/>
          <p:nvPr/>
        </p:nvSpPr>
        <p:spPr>
          <a:xfrm>
            <a:off x="1268550" y="4195450"/>
            <a:ext cx="66069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600"/>
              <a:buFont typeface="Poppins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www.unit.la</a:t>
            </a:r>
            <a:endParaRPr b="0" i="0" sz="1400" u="none" cap="none" strike="noStrike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litch">
  <p:cSld name="CUSTOM_2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2675" y="4881575"/>
            <a:ext cx="461325" cy="2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6"/>
          <p:cNvSpPr txBox="1"/>
          <p:nvPr/>
        </p:nvSpPr>
        <p:spPr>
          <a:xfrm>
            <a:off x="8395106" y="4940275"/>
            <a:ext cx="261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4" name="Google Shape;27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27350"/>
            <a:ext cx="9144000" cy="2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Portada con patrón">
  <p:cSld name="Anid_principal_2_4">
    <p:bg>
      <p:bgPr>
        <a:solidFill>
          <a:schemeClr val="accent3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9975" y="181475"/>
            <a:ext cx="834775" cy="38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66000"/>
            <a:ext cx="91440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15"/>
          <p:cNvSpPr txBox="1"/>
          <p:nvPr>
            <p:ph type="title"/>
          </p:nvPr>
        </p:nvSpPr>
        <p:spPr>
          <a:xfrm>
            <a:off x="499350" y="1781900"/>
            <a:ext cx="8151300" cy="14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"/>
              <a:buNone/>
              <a:defRPr b="0" i="0" sz="45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15"/>
          <p:cNvSpPr txBox="1"/>
          <p:nvPr>
            <p:ph idx="1" type="subTitle"/>
          </p:nvPr>
        </p:nvSpPr>
        <p:spPr>
          <a:xfrm>
            <a:off x="499350" y="3655125"/>
            <a:ext cx="65121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None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15"/>
          <p:cNvSpPr txBox="1"/>
          <p:nvPr>
            <p:ph idx="2" type="body"/>
          </p:nvPr>
        </p:nvSpPr>
        <p:spPr>
          <a:xfrm>
            <a:off x="499350" y="4435700"/>
            <a:ext cx="4842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  <a:defRPr b="0" i="0" sz="1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○"/>
              <a:defRPr b="0" i="0" sz="1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■"/>
              <a:defRPr b="0" i="0" sz="1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  <a:defRPr b="0" i="0" sz="1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○"/>
              <a:defRPr b="0" i="0" sz="1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921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■"/>
              <a:defRPr b="0" i="0" sz="1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2921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●"/>
              <a:defRPr b="0" i="0" sz="1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2921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○"/>
              <a:defRPr b="0" i="0" sz="1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2921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■"/>
              <a:defRPr b="0" i="0" sz="1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2" name="Google Shape;32;p15"/>
          <p:cNvSpPr txBox="1"/>
          <p:nvPr/>
        </p:nvSpPr>
        <p:spPr>
          <a:xfrm>
            <a:off x="8028875" y="305100"/>
            <a:ext cx="627600" cy="1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s" sz="7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unit.la</a:t>
            </a:r>
            <a:endParaRPr b="1" i="0" sz="700" u="none" cap="none" strike="noStrike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Portada con patrón + foto">
  <p:cSld name="Anid_principal_2_4_2">
    <p:bg>
      <p:bgPr>
        <a:solidFill>
          <a:srgbClr val="EDEDED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/>
          <p:nvPr/>
        </p:nvSpPr>
        <p:spPr>
          <a:xfrm>
            <a:off x="8395106" y="4940275"/>
            <a:ext cx="261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EDEDED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800" u="none" cap="none" strike="noStrike">
              <a:solidFill>
                <a:srgbClr val="EDEDE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5" name="Google Shape;35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2675" y="4881575"/>
            <a:ext cx="461325" cy="2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6"/>
          <p:cNvSpPr txBox="1"/>
          <p:nvPr/>
        </p:nvSpPr>
        <p:spPr>
          <a:xfrm>
            <a:off x="8395106" y="4940275"/>
            <a:ext cx="261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7" name="Google Shape;3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6625" y="181475"/>
            <a:ext cx="834775" cy="384974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6"/>
          <p:cNvSpPr txBox="1"/>
          <p:nvPr/>
        </p:nvSpPr>
        <p:spPr>
          <a:xfrm>
            <a:off x="8263025" y="305100"/>
            <a:ext cx="393600" cy="1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s" sz="7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unit.la</a:t>
            </a:r>
            <a:endParaRPr b="1" i="0" sz="700" u="none" cap="none" strike="noStrike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9" name="Google Shape;39;p16"/>
          <p:cNvSpPr txBox="1"/>
          <p:nvPr>
            <p:ph type="title"/>
          </p:nvPr>
        </p:nvSpPr>
        <p:spPr>
          <a:xfrm>
            <a:off x="495000" y="1049700"/>
            <a:ext cx="6498000" cy="14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oppins"/>
              <a:buNone/>
              <a:defRPr b="0" i="0" sz="45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16"/>
          <p:cNvSpPr txBox="1"/>
          <p:nvPr>
            <p:ph idx="1" type="subTitle"/>
          </p:nvPr>
        </p:nvSpPr>
        <p:spPr>
          <a:xfrm>
            <a:off x="5461200" y="2573550"/>
            <a:ext cx="31824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None/>
              <a:defRPr b="0" i="0" sz="19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16"/>
          <p:cNvSpPr txBox="1"/>
          <p:nvPr>
            <p:ph idx="2" type="title"/>
          </p:nvPr>
        </p:nvSpPr>
        <p:spPr>
          <a:xfrm>
            <a:off x="6021425" y="305100"/>
            <a:ext cx="2241600" cy="1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Poppins Light"/>
              <a:buNone/>
              <a:defRPr b="0" i="0" sz="7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columnas color principal">
  <p:cSld name="Anid_principal_2_4_1">
    <p:bg>
      <p:bgPr>
        <a:solidFill>
          <a:srgbClr val="EDEDED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7"/>
          <p:cNvSpPr txBox="1"/>
          <p:nvPr/>
        </p:nvSpPr>
        <p:spPr>
          <a:xfrm>
            <a:off x="8395106" y="4940275"/>
            <a:ext cx="261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4" name="Google Shape;44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2675" y="4881575"/>
            <a:ext cx="461325" cy="2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7"/>
          <p:cNvSpPr txBox="1"/>
          <p:nvPr/>
        </p:nvSpPr>
        <p:spPr>
          <a:xfrm>
            <a:off x="1268624" y="4945525"/>
            <a:ext cx="66069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600"/>
              <a:buFont typeface="Poppins"/>
              <a:buNone/>
            </a:pPr>
            <a:r>
              <a:rPr b="0" i="0" lang="es" sz="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DUOC UC</a:t>
            </a:r>
            <a:endParaRPr b="0" i="0" sz="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" name="Google Shape;46;p17"/>
          <p:cNvSpPr txBox="1"/>
          <p:nvPr/>
        </p:nvSpPr>
        <p:spPr>
          <a:xfrm>
            <a:off x="8395106" y="4940275"/>
            <a:ext cx="261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" name="Google Shape;47;p17"/>
          <p:cNvSpPr/>
          <p:nvPr/>
        </p:nvSpPr>
        <p:spPr>
          <a:xfrm>
            <a:off x="1920500" y="0"/>
            <a:ext cx="3421800" cy="4838700"/>
          </a:xfrm>
          <a:prstGeom prst="rect">
            <a:avLst/>
          </a:prstGeom>
          <a:solidFill>
            <a:srgbClr val="FAA6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7"/>
          <p:cNvSpPr/>
          <p:nvPr/>
        </p:nvSpPr>
        <p:spPr>
          <a:xfrm>
            <a:off x="5342300" y="0"/>
            <a:ext cx="3801600" cy="4838700"/>
          </a:xfrm>
          <a:prstGeom prst="rect">
            <a:avLst/>
          </a:prstGeom>
          <a:solidFill>
            <a:srgbClr val="FDD7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" name="Google Shape;4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27350"/>
            <a:ext cx="91440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7"/>
          <p:cNvSpPr txBox="1"/>
          <p:nvPr>
            <p:ph idx="1" type="body"/>
          </p:nvPr>
        </p:nvSpPr>
        <p:spPr>
          <a:xfrm>
            <a:off x="2154300" y="2476500"/>
            <a:ext cx="3060900" cy="21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●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○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■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●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○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■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●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○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■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51" name="Google Shape;51;p17"/>
          <p:cNvSpPr txBox="1"/>
          <p:nvPr>
            <p:ph idx="2" type="body"/>
          </p:nvPr>
        </p:nvSpPr>
        <p:spPr>
          <a:xfrm>
            <a:off x="5466300" y="2476500"/>
            <a:ext cx="3064200" cy="21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●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279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○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■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●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○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■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●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○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■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52" name="Google Shape;52;p17"/>
          <p:cNvSpPr txBox="1"/>
          <p:nvPr>
            <p:ph type="title"/>
          </p:nvPr>
        </p:nvSpPr>
        <p:spPr>
          <a:xfrm>
            <a:off x="2149200" y="1631100"/>
            <a:ext cx="30609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None/>
              <a:defRPr b="0" i="0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7"/>
          <p:cNvSpPr txBox="1"/>
          <p:nvPr>
            <p:ph idx="3" type="title"/>
          </p:nvPr>
        </p:nvSpPr>
        <p:spPr>
          <a:xfrm>
            <a:off x="5464350" y="1631100"/>
            <a:ext cx="30609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None/>
              <a:defRPr b="0" i="0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7"/>
          <p:cNvSpPr txBox="1"/>
          <p:nvPr>
            <p:ph idx="4" type="title"/>
          </p:nvPr>
        </p:nvSpPr>
        <p:spPr>
          <a:xfrm>
            <a:off x="499350" y="269075"/>
            <a:ext cx="11640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columnas color secundario">
  <p:cSld name="Anid_principal_2_4_1_1">
    <p:bg>
      <p:bgPr>
        <a:solidFill>
          <a:srgbClr val="EDEDED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8"/>
          <p:cNvSpPr txBox="1"/>
          <p:nvPr/>
        </p:nvSpPr>
        <p:spPr>
          <a:xfrm>
            <a:off x="8395106" y="4940275"/>
            <a:ext cx="261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EDEDED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800" u="none" cap="none" strike="noStrike">
              <a:solidFill>
                <a:srgbClr val="EDEDE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7" name="Google Shape;5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2675" y="4881575"/>
            <a:ext cx="461325" cy="2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8"/>
          <p:cNvSpPr txBox="1"/>
          <p:nvPr/>
        </p:nvSpPr>
        <p:spPr>
          <a:xfrm>
            <a:off x="1268624" y="4945525"/>
            <a:ext cx="66069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600"/>
              <a:buFont typeface="Poppins"/>
              <a:buNone/>
            </a:pPr>
            <a:r>
              <a:rPr b="0" i="0" lang="es" sz="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DUOC UC</a:t>
            </a:r>
            <a:endParaRPr b="0" i="0" sz="6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" name="Google Shape;59;p18"/>
          <p:cNvSpPr txBox="1"/>
          <p:nvPr/>
        </p:nvSpPr>
        <p:spPr>
          <a:xfrm>
            <a:off x="8395106" y="4940275"/>
            <a:ext cx="261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" name="Google Shape;60;p18"/>
          <p:cNvSpPr/>
          <p:nvPr/>
        </p:nvSpPr>
        <p:spPr>
          <a:xfrm>
            <a:off x="1920500" y="0"/>
            <a:ext cx="3421800" cy="483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8"/>
          <p:cNvSpPr/>
          <p:nvPr/>
        </p:nvSpPr>
        <p:spPr>
          <a:xfrm>
            <a:off x="5342300" y="0"/>
            <a:ext cx="3801600" cy="4838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27350"/>
            <a:ext cx="9144000" cy="2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8"/>
          <p:cNvSpPr txBox="1"/>
          <p:nvPr>
            <p:ph idx="1" type="body"/>
          </p:nvPr>
        </p:nvSpPr>
        <p:spPr>
          <a:xfrm>
            <a:off x="2154300" y="2476500"/>
            <a:ext cx="3060900" cy="21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●"/>
              <a:defRPr b="0" i="0" sz="12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 Light"/>
              <a:buChar char="○"/>
              <a:defRPr b="0" i="0" sz="10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■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●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○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■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●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○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■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64" name="Google Shape;64;p18"/>
          <p:cNvSpPr txBox="1"/>
          <p:nvPr>
            <p:ph idx="2" type="body"/>
          </p:nvPr>
        </p:nvSpPr>
        <p:spPr>
          <a:xfrm>
            <a:off x="5466300" y="2476500"/>
            <a:ext cx="3064200" cy="21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 Light"/>
              <a:buChar char="●"/>
              <a:defRPr b="0" i="0" sz="12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 Light"/>
              <a:buChar char="○"/>
              <a:defRPr b="0" i="0" sz="10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279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■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2794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●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2794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○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2794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■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2794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●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2794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○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2794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 Light"/>
              <a:buChar char="■"/>
              <a:defRPr b="0" i="0" sz="8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  <p:sp>
        <p:nvSpPr>
          <p:cNvPr id="65" name="Google Shape;65;p18"/>
          <p:cNvSpPr txBox="1"/>
          <p:nvPr>
            <p:ph type="title"/>
          </p:nvPr>
        </p:nvSpPr>
        <p:spPr>
          <a:xfrm>
            <a:off x="2149200" y="1631100"/>
            <a:ext cx="30609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None/>
              <a:defRPr b="0" i="0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8"/>
          <p:cNvSpPr txBox="1"/>
          <p:nvPr>
            <p:ph idx="3" type="title"/>
          </p:nvPr>
        </p:nvSpPr>
        <p:spPr>
          <a:xfrm>
            <a:off x="5464350" y="1631100"/>
            <a:ext cx="30609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None/>
              <a:defRPr b="0" i="0" sz="1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8"/>
          <p:cNvSpPr txBox="1"/>
          <p:nvPr>
            <p:ph idx="4" type="title"/>
          </p:nvPr>
        </p:nvSpPr>
        <p:spPr>
          <a:xfrm>
            <a:off x="499350" y="269075"/>
            <a:ext cx="11640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ulo y footer - Blanca">
  <p:cSld name="Anid_principal_2_3_2"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/>
        </p:nvSpPr>
        <p:spPr>
          <a:xfrm>
            <a:off x="3194546" y="4945520"/>
            <a:ext cx="27549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600"/>
              <a:buFont typeface="Poppins"/>
              <a:buNone/>
            </a:pPr>
            <a:r>
              <a:rPr b="0" i="0" lang="es" sz="600" u="none" cap="none" strike="noStrike">
                <a:solidFill>
                  <a:srgbClr val="292929"/>
                </a:solidFill>
                <a:latin typeface="Poppins"/>
                <a:ea typeface="Poppins"/>
                <a:cs typeface="Poppins"/>
                <a:sym typeface="Poppins"/>
              </a:rPr>
              <a:t>DUOC UC</a:t>
            </a:r>
            <a:endParaRPr b="0" i="0" sz="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" name="Google Shape;70;p19"/>
          <p:cNvSpPr txBox="1"/>
          <p:nvPr/>
        </p:nvSpPr>
        <p:spPr>
          <a:xfrm>
            <a:off x="8395106" y="4940275"/>
            <a:ext cx="261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" name="Google Shape;71;p19"/>
          <p:cNvSpPr txBox="1"/>
          <p:nvPr>
            <p:ph type="title"/>
          </p:nvPr>
        </p:nvSpPr>
        <p:spPr>
          <a:xfrm>
            <a:off x="499350" y="381600"/>
            <a:ext cx="42549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None/>
              <a:defRPr b="0" i="0" sz="14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2" name="Google Shape;7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27350"/>
            <a:ext cx="91440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675" y="4881575"/>
            <a:ext cx="461325" cy="2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9"/>
          <p:cNvSpPr txBox="1"/>
          <p:nvPr>
            <p:ph idx="2" type="title"/>
          </p:nvPr>
        </p:nvSpPr>
        <p:spPr>
          <a:xfrm>
            <a:off x="499350" y="269075"/>
            <a:ext cx="20526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Light"/>
              <a:buNone/>
              <a:defRPr b="0" i="0" sz="6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Light"/>
              <a:buNone/>
              <a:defRPr b="0" i="0" sz="6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Light"/>
              <a:buNone/>
              <a:defRPr b="0" i="0" sz="6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Light"/>
              <a:buNone/>
              <a:defRPr b="0" i="0" sz="6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Light"/>
              <a:buNone/>
              <a:defRPr b="0" i="0" sz="6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Light"/>
              <a:buNone/>
              <a:defRPr b="0" i="0" sz="6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Light"/>
              <a:buNone/>
              <a:defRPr b="0" i="0" sz="6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Light"/>
              <a:buNone/>
              <a:defRPr b="0" i="0" sz="6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 Light"/>
              <a:buNone/>
              <a:defRPr b="0" i="0" sz="600" u="none" cap="none" strike="noStrik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ulo y footer - Clara">
  <p:cSld name="Anid_principal_2_3_1_2">
    <p:bg>
      <p:bgPr>
        <a:solidFill>
          <a:srgbClr val="EDEDED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/>
        </p:nvSpPr>
        <p:spPr>
          <a:xfrm>
            <a:off x="3194546" y="4945520"/>
            <a:ext cx="27549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600"/>
              <a:buFont typeface="Poppins"/>
              <a:buNone/>
            </a:pPr>
            <a:r>
              <a:rPr b="0" i="0" lang="es" sz="600" u="none" cap="none" strike="noStrike">
                <a:solidFill>
                  <a:srgbClr val="292929"/>
                </a:solidFill>
                <a:latin typeface="Poppins"/>
                <a:ea typeface="Poppins"/>
                <a:cs typeface="Poppins"/>
                <a:sym typeface="Poppins"/>
              </a:rPr>
              <a:t>DUOC UC</a:t>
            </a:r>
            <a:endParaRPr b="0" i="0" sz="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" name="Google Shape;77;p20"/>
          <p:cNvSpPr txBox="1"/>
          <p:nvPr/>
        </p:nvSpPr>
        <p:spPr>
          <a:xfrm>
            <a:off x="8395106" y="4940275"/>
            <a:ext cx="261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s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" name="Google Shape;78;p20"/>
          <p:cNvSpPr txBox="1"/>
          <p:nvPr>
            <p:ph type="title"/>
          </p:nvPr>
        </p:nvSpPr>
        <p:spPr>
          <a:xfrm>
            <a:off x="499350" y="381600"/>
            <a:ext cx="4270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9" name="Google Shape;7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27350"/>
            <a:ext cx="91440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675" y="4881575"/>
            <a:ext cx="461325" cy="2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0"/>
          <p:cNvSpPr txBox="1"/>
          <p:nvPr>
            <p:ph idx="2" type="title"/>
          </p:nvPr>
        </p:nvSpPr>
        <p:spPr>
          <a:xfrm>
            <a:off x="499350" y="269075"/>
            <a:ext cx="2052600" cy="1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Poppins Light"/>
              <a:buNone/>
              <a:defRPr b="0" i="0" sz="600" u="none" cap="none" strike="noStrik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1F1F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15">
          <p15:clr>
            <a:srgbClr val="F1C232"/>
          </p15:clr>
        </p15:guide>
        <p15:guide id="2" pos="1278">
          <p15:clr>
            <a:srgbClr val="F1C232"/>
          </p15:clr>
        </p15:guide>
        <p15:guide id="3" pos="1354">
          <p15:clr>
            <a:srgbClr val="F1C232"/>
          </p15:clr>
        </p15:guide>
        <p15:guide id="4" pos="2320">
          <p15:clr>
            <a:srgbClr val="F1C232"/>
          </p15:clr>
        </p15:guide>
        <p15:guide id="5" pos="2395">
          <p15:clr>
            <a:srgbClr val="F1C232"/>
          </p15:clr>
        </p15:guide>
        <p15:guide id="6" pos="3365">
          <p15:clr>
            <a:srgbClr val="F1C232"/>
          </p15:clr>
        </p15:guide>
        <p15:guide id="7" pos="3440">
          <p15:clr>
            <a:srgbClr val="F1C232"/>
          </p15:clr>
        </p15:guide>
        <p15:guide id="8" pos="4406">
          <p15:clr>
            <a:srgbClr val="F1C232"/>
          </p15:clr>
        </p15:guide>
        <p15:guide id="9" pos="4482">
          <p15:clr>
            <a:srgbClr val="F1C232"/>
          </p15:clr>
        </p15:guide>
        <p15:guide id="10" pos="5449">
          <p15:clr>
            <a:srgbClr val="F1C232"/>
          </p15:clr>
        </p15:guide>
        <p15:guide id="11" orient="horz" pos="150">
          <p15:clr>
            <a:srgbClr val="F1C232"/>
          </p15:clr>
        </p15:guide>
        <p15:guide id="12" orient="horz" pos="1621">
          <p15:clr>
            <a:srgbClr val="F1C23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24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3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29.png"/><Relationship Id="rId6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2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3052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"/>
          <p:cNvSpPr txBox="1"/>
          <p:nvPr/>
        </p:nvSpPr>
        <p:spPr>
          <a:xfrm>
            <a:off x="531750" y="2091350"/>
            <a:ext cx="7680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1" lang="es" sz="46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Lung GuardIA</a:t>
            </a:r>
            <a:endParaRPr b="1" i="0" sz="46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80" name="Google Shape;280;p1"/>
          <p:cNvSpPr txBox="1"/>
          <p:nvPr/>
        </p:nvSpPr>
        <p:spPr>
          <a:xfrm>
            <a:off x="531750" y="2883625"/>
            <a:ext cx="4868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s" sz="2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Diagnóstico Temprano de </a:t>
            </a:r>
            <a:endParaRPr sz="26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s" sz="2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Cáncer de Pulmón</a:t>
            </a:r>
            <a:endParaRPr b="0" i="0" sz="26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81" name="Google Shape;28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5860400" y="-17825"/>
            <a:ext cx="3283600" cy="3319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"/>
          <p:cNvPicPr preferRelativeResize="0"/>
          <p:nvPr/>
        </p:nvPicPr>
        <p:blipFill rotWithShape="1">
          <a:blip r:embed="rId4">
            <a:alphaModFix/>
          </a:blip>
          <a:srcRect b="57737" l="19020" r="2708" t="26173"/>
          <a:stretch/>
        </p:blipFill>
        <p:spPr>
          <a:xfrm>
            <a:off x="626025" y="732775"/>
            <a:ext cx="3708900" cy="116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"/>
          <p:cNvSpPr txBox="1"/>
          <p:nvPr/>
        </p:nvSpPr>
        <p:spPr>
          <a:xfrm>
            <a:off x="6108350" y="3283600"/>
            <a:ext cx="2073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Presentado por</a:t>
            </a:r>
            <a:r>
              <a:rPr lang="es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:</a:t>
            </a:r>
            <a:br>
              <a:rPr lang="es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</a:br>
            <a:endParaRPr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utfit"/>
              <a:buChar char="-"/>
            </a:pPr>
            <a:r>
              <a:rPr lang="es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Yoselin Cifuentes</a:t>
            </a:r>
            <a:endParaRPr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utfit"/>
              <a:buChar char="-"/>
            </a:pPr>
            <a:r>
              <a:rPr lang="es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David Ponce</a:t>
            </a:r>
            <a:endParaRPr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284" name="Google Shape;284;p1"/>
          <p:cNvSpPr txBox="1"/>
          <p:nvPr/>
        </p:nvSpPr>
        <p:spPr>
          <a:xfrm>
            <a:off x="571825" y="3820500"/>
            <a:ext cx="246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Docente</a:t>
            </a:r>
            <a:r>
              <a:rPr b="1" lang="es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: </a:t>
            </a:r>
            <a:r>
              <a:rPr lang="es">
                <a:solidFill>
                  <a:schemeClr val="lt1"/>
                </a:solidFill>
                <a:latin typeface="Outfit"/>
                <a:ea typeface="Outfit"/>
                <a:cs typeface="Outfit"/>
                <a:sym typeface="Outfit"/>
              </a:rPr>
              <a:t>Antonio Gallardo</a:t>
            </a:r>
            <a:endParaRPr>
              <a:solidFill>
                <a:schemeClr val="lt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1D3A">
            <a:alpha val="51372"/>
          </a:srgbClr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7"/>
          <p:cNvSpPr txBox="1"/>
          <p:nvPr/>
        </p:nvSpPr>
        <p:spPr>
          <a:xfrm>
            <a:off x="593050" y="1125150"/>
            <a:ext cx="1435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s" sz="72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3.</a:t>
            </a:r>
            <a:endParaRPr b="0" i="0" sz="72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356" name="Google Shape;356;p7"/>
          <p:cNvCxnSpPr/>
          <p:nvPr/>
        </p:nvCxnSpPr>
        <p:spPr>
          <a:xfrm>
            <a:off x="-8925" y="2571750"/>
            <a:ext cx="919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7" name="Google Shape;357;p7"/>
          <p:cNvSpPr txBox="1"/>
          <p:nvPr/>
        </p:nvSpPr>
        <p:spPr>
          <a:xfrm>
            <a:off x="593050" y="2920150"/>
            <a:ext cx="621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3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Visi</a:t>
            </a:r>
            <a:r>
              <a:rPr b="1" lang="es" sz="3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ón y Objetivo</a:t>
            </a:r>
            <a:endParaRPr b="0" i="0" sz="36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8"/>
          <p:cNvPicPr preferRelativeResize="0"/>
          <p:nvPr/>
        </p:nvPicPr>
        <p:blipFill rotWithShape="1">
          <a:blip r:embed="rId3">
            <a:alphaModFix/>
          </a:blip>
          <a:srcRect b="0" l="0" r="66541" t="0"/>
          <a:stretch/>
        </p:blipFill>
        <p:spPr>
          <a:xfrm rot="10800000">
            <a:off x="0" y="11"/>
            <a:ext cx="175075" cy="5202176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8"/>
          <p:cNvSpPr txBox="1"/>
          <p:nvPr/>
        </p:nvSpPr>
        <p:spPr>
          <a:xfrm>
            <a:off x="493700" y="328400"/>
            <a:ext cx="1114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lang="es" sz="600">
                <a:latin typeface="Montserrat"/>
                <a:ea typeface="Montserrat"/>
                <a:cs typeface="Montserrat"/>
                <a:sym typeface="Montserrat"/>
              </a:rPr>
              <a:t>CAPSTONE</a:t>
            </a:r>
            <a:endParaRPr b="1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s" sz="600">
                <a:latin typeface="Montserrat"/>
                <a:ea typeface="Montserrat"/>
                <a:cs typeface="Montserrat"/>
                <a:sym typeface="Montserrat"/>
              </a:rPr>
              <a:t>SEPTIEMBRE</a:t>
            </a:r>
            <a:r>
              <a:rPr b="0" i="0" lang="es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2024</a:t>
            </a:r>
            <a:endParaRPr b="0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4" name="Google Shape;364;p8"/>
          <p:cNvPicPr preferRelativeResize="0"/>
          <p:nvPr/>
        </p:nvPicPr>
        <p:blipFill rotWithShape="1">
          <a:blip r:embed="rId4">
            <a:alphaModFix/>
          </a:blip>
          <a:srcRect b="78587" l="0" r="0" t="9827"/>
          <a:stretch/>
        </p:blipFill>
        <p:spPr>
          <a:xfrm>
            <a:off x="549525" y="682275"/>
            <a:ext cx="4232776" cy="36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525" y="1106850"/>
            <a:ext cx="3584375" cy="352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8"/>
          <p:cNvPicPr preferRelativeResize="0"/>
          <p:nvPr/>
        </p:nvPicPr>
        <p:blipFill rotWithShape="1">
          <a:blip r:embed="rId6">
            <a:alphaModFix/>
          </a:blip>
          <a:srcRect b="0" l="8223" r="0" t="8424"/>
          <a:stretch/>
        </p:blipFill>
        <p:spPr>
          <a:xfrm>
            <a:off x="4495650" y="682275"/>
            <a:ext cx="4590625" cy="366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8"/>
          <p:cNvPicPr preferRelativeResize="0"/>
          <p:nvPr/>
        </p:nvPicPr>
        <p:blipFill rotWithShape="1">
          <a:blip r:embed="rId7">
            <a:alphaModFix/>
          </a:blip>
          <a:srcRect b="12626" l="13698" r="6147" t="9144"/>
          <a:stretch/>
        </p:blipFill>
        <p:spPr>
          <a:xfrm>
            <a:off x="6689162" y="150087"/>
            <a:ext cx="2267500" cy="65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1D3A">
            <a:alpha val="51372"/>
          </a:srgbClr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9"/>
          <p:cNvSpPr txBox="1"/>
          <p:nvPr/>
        </p:nvSpPr>
        <p:spPr>
          <a:xfrm>
            <a:off x="593050" y="1125150"/>
            <a:ext cx="1435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s" sz="72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4.</a:t>
            </a:r>
            <a:endParaRPr b="0" i="0" sz="72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373" name="Google Shape;373;p9"/>
          <p:cNvCxnSpPr/>
          <p:nvPr/>
        </p:nvCxnSpPr>
        <p:spPr>
          <a:xfrm>
            <a:off x="-8925" y="2571750"/>
            <a:ext cx="919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4" name="Google Shape;374;p9"/>
          <p:cNvSpPr txBox="1"/>
          <p:nvPr/>
        </p:nvSpPr>
        <p:spPr>
          <a:xfrm>
            <a:off x="593050" y="2920150"/>
            <a:ext cx="621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3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Alcance</a:t>
            </a:r>
            <a:endParaRPr b="0" i="0" sz="36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g303065fb645_0_56"/>
          <p:cNvPicPr preferRelativeResize="0"/>
          <p:nvPr/>
        </p:nvPicPr>
        <p:blipFill rotWithShape="1">
          <a:blip r:embed="rId3">
            <a:alphaModFix/>
          </a:blip>
          <a:srcRect b="0" l="0" r="66540" t="0"/>
          <a:stretch/>
        </p:blipFill>
        <p:spPr>
          <a:xfrm rot="10800000">
            <a:off x="0" y="11"/>
            <a:ext cx="175075" cy="5202176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303065fb645_0_56"/>
          <p:cNvSpPr txBox="1"/>
          <p:nvPr/>
        </p:nvSpPr>
        <p:spPr>
          <a:xfrm>
            <a:off x="499359" y="691875"/>
            <a:ext cx="576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s" sz="2500">
                <a:latin typeface="Comfortaa"/>
                <a:ea typeface="Comfortaa"/>
                <a:cs typeface="Comfortaa"/>
                <a:sym typeface="Comfortaa"/>
              </a:rPr>
              <a:t>Alcance del Proyecto</a:t>
            </a:r>
            <a:endParaRPr b="0" i="0" sz="2500" u="none" cap="none" strike="noStrike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381" name="Google Shape;381;g303065fb645_0_56"/>
          <p:cNvPicPr preferRelativeResize="0"/>
          <p:nvPr/>
        </p:nvPicPr>
        <p:blipFill rotWithShape="1">
          <a:blip r:embed="rId4">
            <a:alphaModFix/>
          </a:blip>
          <a:srcRect b="12626" l="13698" r="6147" t="9144"/>
          <a:stretch/>
        </p:blipFill>
        <p:spPr>
          <a:xfrm>
            <a:off x="6689162" y="150087"/>
            <a:ext cx="2267500" cy="65572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303065fb645_0_56"/>
          <p:cNvSpPr txBox="1"/>
          <p:nvPr/>
        </p:nvSpPr>
        <p:spPr>
          <a:xfrm>
            <a:off x="493700" y="328400"/>
            <a:ext cx="1114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lang="es" sz="600">
                <a:latin typeface="Montserrat"/>
                <a:ea typeface="Montserrat"/>
                <a:cs typeface="Montserrat"/>
                <a:sym typeface="Montserrat"/>
              </a:rPr>
              <a:t>CAPSTONE</a:t>
            </a:r>
            <a:endParaRPr b="1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s" sz="600">
                <a:latin typeface="Montserrat"/>
                <a:ea typeface="Montserrat"/>
                <a:cs typeface="Montserrat"/>
                <a:sym typeface="Montserrat"/>
              </a:rPr>
              <a:t>SEPTIEMBRE</a:t>
            </a:r>
            <a:r>
              <a:rPr b="0" i="0" lang="es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2024</a:t>
            </a:r>
            <a:endParaRPr b="0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3" name="Google Shape;383;g303065fb645_0_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7926" y="1261275"/>
            <a:ext cx="4368148" cy="323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1D3A">
            <a:alpha val="51370"/>
          </a:srgbClr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03065fb645_0_44"/>
          <p:cNvSpPr txBox="1"/>
          <p:nvPr/>
        </p:nvSpPr>
        <p:spPr>
          <a:xfrm>
            <a:off x="593050" y="1125150"/>
            <a:ext cx="1435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lang="es" sz="7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5</a:t>
            </a:r>
            <a:r>
              <a:rPr b="1" i="0" lang="es" sz="72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b="0" i="0" sz="72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393" name="Google Shape;393;g303065fb645_0_44"/>
          <p:cNvCxnSpPr/>
          <p:nvPr/>
        </p:nvCxnSpPr>
        <p:spPr>
          <a:xfrm>
            <a:off x="-8925" y="2571750"/>
            <a:ext cx="919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4" name="Google Shape;394;g303065fb645_0_44"/>
          <p:cNvSpPr txBox="1"/>
          <p:nvPr/>
        </p:nvSpPr>
        <p:spPr>
          <a:xfrm>
            <a:off x="593050" y="2920150"/>
            <a:ext cx="621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3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Personas</a:t>
            </a:r>
            <a:endParaRPr b="0" i="0" sz="36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g2d360908885_1_11"/>
          <p:cNvPicPr preferRelativeResize="0"/>
          <p:nvPr/>
        </p:nvPicPr>
        <p:blipFill rotWithShape="1">
          <a:blip r:embed="rId3">
            <a:alphaModFix/>
          </a:blip>
          <a:srcRect b="0" l="0" r="66540" t="0"/>
          <a:stretch/>
        </p:blipFill>
        <p:spPr>
          <a:xfrm rot="10800000">
            <a:off x="0" y="11"/>
            <a:ext cx="175075" cy="5202176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g2d360908885_1_11"/>
          <p:cNvSpPr txBox="1"/>
          <p:nvPr/>
        </p:nvSpPr>
        <p:spPr>
          <a:xfrm>
            <a:off x="493700" y="328400"/>
            <a:ext cx="1114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lang="es" sz="600">
                <a:latin typeface="Montserrat"/>
                <a:ea typeface="Montserrat"/>
                <a:cs typeface="Montserrat"/>
                <a:sym typeface="Montserrat"/>
              </a:rPr>
              <a:t>CAPSTONE</a:t>
            </a:r>
            <a:endParaRPr b="1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s" sz="600">
                <a:latin typeface="Montserrat"/>
                <a:ea typeface="Montserrat"/>
                <a:cs typeface="Montserrat"/>
                <a:sym typeface="Montserrat"/>
              </a:rPr>
              <a:t>SEPTIEMBRE</a:t>
            </a:r>
            <a:r>
              <a:rPr b="0" i="0" lang="es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2024</a:t>
            </a:r>
            <a:endParaRPr b="0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1" name="Google Shape;401;g2d360908885_1_11"/>
          <p:cNvSpPr txBox="1"/>
          <p:nvPr/>
        </p:nvSpPr>
        <p:spPr>
          <a:xfrm rot="5400000">
            <a:off x="-1574725" y="2729075"/>
            <a:ext cx="473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s" sz="1800">
                <a:latin typeface="Comfortaa"/>
                <a:ea typeface="Comfortaa"/>
                <a:cs typeface="Comfortaa"/>
                <a:sym typeface="Comfortaa"/>
              </a:rPr>
              <a:t>5.1 Nuestros usuarios médicos</a:t>
            </a:r>
            <a:endParaRPr b="0" i="0" sz="1800" u="none" cap="none" strike="noStrike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402" name="Google Shape;402;g2d360908885_1_11"/>
          <p:cNvPicPr preferRelativeResize="0"/>
          <p:nvPr/>
        </p:nvPicPr>
        <p:blipFill rotWithShape="1">
          <a:blip r:embed="rId4">
            <a:alphaModFix/>
          </a:blip>
          <a:srcRect b="12626" l="13698" r="6147" t="9144"/>
          <a:stretch/>
        </p:blipFill>
        <p:spPr>
          <a:xfrm>
            <a:off x="6689162" y="150087"/>
            <a:ext cx="2267500" cy="65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g2d360908885_1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4075" y="59525"/>
            <a:ext cx="4775862" cy="4763989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2d360908885_1_11"/>
          <p:cNvSpPr txBox="1"/>
          <p:nvPr/>
        </p:nvSpPr>
        <p:spPr>
          <a:xfrm>
            <a:off x="2844175" y="56625"/>
            <a:ext cx="957900" cy="2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Carlos</a:t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g2d360908885_1_2"/>
          <p:cNvPicPr preferRelativeResize="0"/>
          <p:nvPr/>
        </p:nvPicPr>
        <p:blipFill rotWithShape="1">
          <a:blip r:embed="rId3">
            <a:alphaModFix/>
          </a:blip>
          <a:srcRect b="0" l="0" r="66540" t="0"/>
          <a:stretch/>
        </p:blipFill>
        <p:spPr>
          <a:xfrm rot="10800000">
            <a:off x="0" y="11"/>
            <a:ext cx="175075" cy="5202176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2d360908885_1_2"/>
          <p:cNvSpPr txBox="1"/>
          <p:nvPr/>
        </p:nvSpPr>
        <p:spPr>
          <a:xfrm>
            <a:off x="493700" y="328400"/>
            <a:ext cx="1114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lang="es" sz="600">
                <a:latin typeface="Montserrat"/>
                <a:ea typeface="Montserrat"/>
                <a:cs typeface="Montserrat"/>
                <a:sym typeface="Montserrat"/>
              </a:rPr>
              <a:t>CAPSTONE</a:t>
            </a:r>
            <a:endParaRPr b="1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s" sz="600">
                <a:latin typeface="Montserrat"/>
                <a:ea typeface="Montserrat"/>
                <a:cs typeface="Montserrat"/>
                <a:sym typeface="Montserrat"/>
              </a:rPr>
              <a:t>SEPTIEMBRE</a:t>
            </a:r>
            <a:r>
              <a:rPr b="0" i="0" lang="es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2024</a:t>
            </a:r>
            <a:endParaRPr b="0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1" name="Google Shape;411;g2d360908885_1_2"/>
          <p:cNvSpPr txBox="1"/>
          <p:nvPr/>
        </p:nvSpPr>
        <p:spPr>
          <a:xfrm rot="5400000">
            <a:off x="-1574725" y="2729075"/>
            <a:ext cx="473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s" sz="1800">
                <a:latin typeface="Comfortaa"/>
                <a:ea typeface="Comfortaa"/>
                <a:cs typeface="Comfortaa"/>
                <a:sym typeface="Comfortaa"/>
              </a:rPr>
              <a:t>5.1 Nuestros usuarios médicos</a:t>
            </a:r>
            <a:endParaRPr b="0" i="0" sz="1800" u="none" cap="none" strike="noStrike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412" name="Google Shape;412;g2d360908885_1_2"/>
          <p:cNvPicPr preferRelativeResize="0"/>
          <p:nvPr/>
        </p:nvPicPr>
        <p:blipFill rotWithShape="1">
          <a:blip r:embed="rId4">
            <a:alphaModFix/>
          </a:blip>
          <a:srcRect b="12626" l="13698" r="6147" t="9144"/>
          <a:stretch/>
        </p:blipFill>
        <p:spPr>
          <a:xfrm>
            <a:off x="6689162" y="150087"/>
            <a:ext cx="2267500" cy="655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3" name="Google Shape;413;g2d360908885_1_2"/>
          <p:cNvGrpSpPr/>
          <p:nvPr/>
        </p:nvGrpSpPr>
        <p:grpSpPr>
          <a:xfrm>
            <a:off x="2184075" y="102775"/>
            <a:ext cx="4775862" cy="4763989"/>
            <a:chOff x="2184075" y="102775"/>
            <a:chExt cx="4775862" cy="4763989"/>
          </a:xfrm>
        </p:grpSpPr>
        <p:pic>
          <p:nvPicPr>
            <p:cNvPr id="414" name="Google Shape;414;g2d360908885_1_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184075" y="102775"/>
              <a:ext cx="4775862" cy="47639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5" name="Google Shape;415;g2d360908885_1_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184075" y="114625"/>
              <a:ext cx="2401874" cy="23825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g2d360908885_1_30"/>
          <p:cNvPicPr preferRelativeResize="0"/>
          <p:nvPr/>
        </p:nvPicPr>
        <p:blipFill rotWithShape="1">
          <a:blip r:embed="rId3">
            <a:alphaModFix/>
          </a:blip>
          <a:srcRect b="0" l="0" r="66540" t="0"/>
          <a:stretch/>
        </p:blipFill>
        <p:spPr>
          <a:xfrm rot="10800000">
            <a:off x="0" y="11"/>
            <a:ext cx="175075" cy="5202176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g2d360908885_1_30"/>
          <p:cNvSpPr txBox="1"/>
          <p:nvPr/>
        </p:nvSpPr>
        <p:spPr>
          <a:xfrm>
            <a:off x="500075" y="328400"/>
            <a:ext cx="1114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lang="es" sz="600">
                <a:latin typeface="Montserrat"/>
                <a:ea typeface="Montserrat"/>
                <a:cs typeface="Montserrat"/>
                <a:sym typeface="Montserrat"/>
              </a:rPr>
              <a:t>CAPSTONE</a:t>
            </a:r>
            <a:endParaRPr b="1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s" sz="600">
                <a:latin typeface="Montserrat"/>
                <a:ea typeface="Montserrat"/>
                <a:cs typeface="Montserrat"/>
                <a:sym typeface="Montserrat"/>
              </a:rPr>
              <a:t>SEPTIEMBRE</a:t>
            </a:r>
            <a:r>
              <a:rPr b="0" i="0" lang="es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2024</a:t>
            </a:r>
            <a:endParaRPr b="0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2" name="Google Shape;422;g2d360908885_1_30"/>
          <p:cNvPicPr preferRelativeResize="0"/>
          <p:nvPr/>
        </p:nvPicPr>
        <p:blipFill rotWithShape="1">
          <a:blip r:embed="rId4">
            <a:alphaModFix/>
          </a:blip>
          <a:srcRect b="12626" l="13698" r="6147" t="9144"/>
          <a:stretch/>
        </p:blipFill>
        <p:spPr>
          <a:xfrm>
            <a:off x="6689162" y="150087"/>
            <a:ext cx="2267500" cy="65572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g2d360908885_1_30"/>
          <p:cNvSpPr txBox="1"/>
          <p:nvPr/>
        </p:nvSpPr>
        <p:spPr>
          <a:xfrm rot="5400000">
            <a:off x="-1574725" y="2729075"/>
            <a:ext cx="473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s" sz="1800">
                <a:latin typeface="Comfortaa"/>
                <a:ea typeface="Comfortaa"/>
                <a:cs typeface="Comfortaa"/>
                <a:sym typeface="Comfortaa"/>
              </a:rPr>
              <a:t>5.2 Nuestros usuarios pacientes</a:t>
            </a:r>
            <a:endParaRPr b="0" i="0" sz="1800" u="none" cap="none" strike="noStrike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424" name="Google Shape;424;g2d360908885_1_30"/>
          <p:cNvGrpSpPr/>
          <p:nvPr/>
        </p:nvGrpSpPr>
        <p:grpSpPr>
          <a:xfrm>
            <a:off x="2218675" y="54963"/>
            <a:ext cx="4775862" cy="4763989"/>
            <a:chOff x="2184075" y="62825"/>
            <a:chExt cx="4775862" cy="4763989"/>
          </a:xfrm>
        </p:grpSpPr>
        <p:pic>
          <p:nvPicPr>
            <p:cNvPr id="425" name="Google Shape;425;g2d360908885_1_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184075" y="62825"/>
              <a:ext cx="4775862" cy="47639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6" name="Google Shape;426;g2d360908885_1_30"/>
            <p:cNvPicPr preferRelativeResize="0"/>
            <p:nvPr/>
          </p:nvPicPr>
          <p:blipFill rotWithShape="1">
            <a:blip r:embed="rId6">
              <a:alphaModFix/>
            </a:blip>
            <a:srcRect b="0" l="0" r="0" t="3353"/>
            <a:stretch/>
          </p:blipFill>
          <p:spPr>
            <a:xfrm>
              <a:off x="2184075" y="104625"/>
              <a:ext cx="2394024" cy="2345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g2d360908885_1_21"/>
          <p:cNvPicPr preferRelativeResize="0"/>
          <p:nvPr/>
        </p:nvPicPr>
        <p:blipFill rotWithShape="1">
          <a:blip r:embed="rId3">
            <a:alphaModFix/>
          </a:blip>
          <a:srcRect b="0" l="0" r="66540" t="0"/>
          <a:stretch/>
        </p:blipFill>
        <p:spPr>
          <a:xfrm rot="10800000">
            <a:off x="0" y="11"/>
            <a:ext cx="175075" cy="5202176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g2d360908885_1_21"/>
          <p:cNvSpPr txBox="1"/>
          <p:nvPr/>
        </p:nvSpPr>
        <p:spPr>
          <a:xfrm>
            <a:off x="493700" y="328400"/>
            <a:ext cx="1114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lang="es" sz="600">
                <a:latin typeface="Montserrat"/>
                <a:ea typeface="Montserrat"/>
                <a:cs typeface="Montserrat"/>
                <a:sym typeface="Montserrat"/>
              </a:rPr>
              <a:t>CAPSTONE</a:t>
            </a:r>
            <a:endParaRPr b="1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s" sz="600">
                <a:latin typeface="Montserrat"/>
                <a:ea typeface="Montserrat"/>
                <a:cs typeface="Montserrat"/>
                <a:sym typeface="Montserrat"/>
              </a:rPr>
              <a:t>SEPTIEMBRE</a:t>
            </a:r>
            <a:r>
              <a:rPr b="0" i="0" lang="es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2024</a:t>
            </a:r>
            <a:endParaRPr b="0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3" name="Google Shape;433;g2d360908885_1_21"/>
          <p:cNvPicPr preferRelativeResize="0"/>
          <p:nvPr/>
        </p:nvPicPr>
        <p:blipFill rotWithShape="1">
          <a:blip r:embed="rId4">
            <a:alphaModFix/>
          </a:blip>
          <a:srcRect b="12626" l="13698" r="6147" t="9144"/>
          <a:stretch/>
        </p:blipFill>
        <p:spPr>
          <a:xfrm>
            <a:off x="6689162" y="150087"/>
            <a:ext cx="2267500" cy="65572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g2d360908885_1_21"/>
          <p:cNvSpPr txBox="1"/>
          <p:nvPr/>
        </p:nvSpPr>
        <p:spPr>
          <a:xfrm rot="5400000">
            <a:off x="-1574725" y="2729075"/>
            <a:ext cx="473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s" sz="1800">
                <a:latin typeface="Comfortaa"/>
                <a:ea typeface="Comfortaa"/>
                <a:cs typeface="Comfortaa"/>
                <a:sym typeface="Comfortaa"/>
              </a:rPr>
              <a:t>5.2 Nuestros usuarios pacientes</a:t>
            </a:r>
            <a:endParaRPr b="0" i="0" sz="1800" u="none" cap="none" strike="noStrike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435" name="Google Shape;435;g2d360908885_1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4075" y="64075"/>
            <a:ext cx="4775862" cy="4763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"/>
          <p:cNvPicPr preferRelativeResize="0"/>
          <p:nvPr/>
        </p:nvPicPr>
        <p:blipFill rotWithShape="1">
          <a:blip r:embed="rId3">
            <a:alphaModFix/>
          </a:blip>
          <a:srcRect b="12626" l="13698" r="6147" t="9144"/>
          <a:stretch/>
        </p:blipFill>
        <p:spPr>
          <a:xfrm>
            <a:off x="6689162" y="150087"/>
            <a:ext cx="2267500" cy="65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"/>
          <p:cNvSpPr txBox="1"/>
          <p:nvPr/>
        </p:nvSpPr>
        <p:spPr>
          <a:xfrm>
            <a:off x="493700" y="328400"/>
            <a:ext cx="1114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lang="es" sz="600">
                <a:latin typeface="Montserrat"/>
                <a:ea typeface="Montserrat"/>
                <a:cs typeface="Montserrat"/>
                <a:sym typeface="Montserrat"/>
              </a:rPr>
              <a:t>CAPSTONE</a:t>
            </a:r>
            <a:endParaRPr b="1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s" sz="600">
                <a:latin typeface="Montserrat"/>
                <a:ea typeface="Montserrat"/>
                <a:cs typeface="Montserrat"/>
                <a:sym typeface="Montserrat"/>
              </a:rPr>
              <a:t>SEPTIEMBRE</a:t>
            </a:r>
            <a:r>
              <a:rPr b="0" i="0" lang="es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2024</a:t>
            </a:r>
            <a:endParaRPr b="0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" name="Google Shape;291;p2"/>
          <p:cNvSpPr txBox="1"/>
          <p:nvPr/>
        </p:nvSpPr>
        <p:spPr>
          <a:xfrm>
            <a:off x="4338813" y="1510438"/>
            <a:ext cx="3144300" cy="21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1. 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Descripción del problema</a:t>
            </a:r>
            <a:endParaRPr b="0" i="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2. 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Análisis de oportunidad</a:t>
            </a:r>
            <a:endParaRPr b="0" i="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3. 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Visión y Objetivo</a:t>
            </a:r>
            <a:endParaRPr b="0" i="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b="0" i="0" lang="es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Alcance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5. Personas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6. Secuenciador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7. Canvas MVP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" name="Google Shape;292;p2"/>
          <p:cNvSpPr txBox="1"/>
          <p:nvPr/>
        </p:nvSpPr>
        <p:spPr>
          <a:xfrm>
            <a:off x="493688" y="1157350"/>
            <a:ext cx="33024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s" sz="40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Índice de contenidos</a:t>
            </a:r>
            <a:endParaRPr b="0" i="0" sz="4000" u="none" cap="none" strike="noStrike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293" name="Google Shape;293;p2"/>
          <p:cNvPicPr preferRelativeResize="0"/>
          <p:nvPr/>
        </p:nvPicPr>
        <p:blipFill rotWithShape="1">
          <a:blip r:embed="rId4">
            <a:alphaModFix/>
          </a:blip>
          <a:srcRect b="0" l="0" r="66541" t="0"/>
          <a:stretch/>
        </p:blipFill>
        <p:spPr>
          <a:xfrm rot="10800000">
            <a:off x="0" y="11"/>
            <a:ext cx="175075" cy="520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1D3A">
            <a:alpha val="51370"/>
          </a:srgbClr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03065fb645_0_50"/>
          <p:cNvSpPr txBox="1"/>
          <p:nvPr/>
        </p:nvSpPr>
        <p:spPr>
          <a:xfrm>
            <a:off x="593050" y="1125150"/>
            <a:ext cx="1435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lang="es" sz="7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6</a:t>
            </a:r>
            <a:r>
              <a:rPr b="1" i="0" lang="es" sz="72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b="0" i="0" sz="72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441" name="Google Shape;441;g303065fb645_0_50"/>
          <p:cNvCxnSpPr/>
          <p:nvPr/>
        </p:nvCxnSpPr>
        <p:spPr>
          <a:xfrm>
            <a:off x="-8925" y="2571750"/>
            <a:ext cx="919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2" name="Google Shape;442;g303065fb645_0_50"/>
          <p:cNvSpPr txBox="1"/>
          <p:nvPr/>
        </p:nvSpPr>
        <p:spPr>
          <a:xfrm>
            <a:off x="593050" y="2920150"/>
            <a:ext cx="621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3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Secuenciador</a:t>
            </a:r>
            <a:endParaRPr b="0" i="0" sz="36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g303065fb645_0_77"/>
          <p:cNvPicPr preferRelativeResize="0"/>
          <p:nvPr/>
        </p:nvPicPr>
        <p:blipFill rotWithShape="1">
          <a:blip r:embed="rId3">
            <a:alphaModFix/>
          </a:blip>
          <a:srcRect b="2695" l="3325" r="3771" t="0"/>
          <a:stretch/>
        </p:blipFill>
        <p:spPr>
          <a:xfrm>
            <a:off x="2896563" y="906700"/>
            <a:ext cx="3350876" cy="373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g303065fb645_0_77"/>
          <p:cNvPicPr preferRelativeResize="0"/>
          <p:nvPr/>
        </p:nvPicPr>
        <p:blipFill rotWithShape="1">
          <a:blip r:embed="rId4">
            <a:alphaModFix/>
          </a:blip>
          <a:srcRect b="0" l="0" r="66540" t="0"/>
          <a:stretch/>
        </p:blipFill>
        <p:spPr>
          <a:xfrm rot="10800000">
            <a:off x="0" y="11"/>
            <a:ext cx="175075" cy="5202176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g303065fb645_0_77"/>
          <p:cNvSpPr txBox="1"/>
          <p:nvPr/>
        </p:nvSpPr>
        <p:spPr>
          <a:xfrm>
            <a:off x="499359" y="691875"/>
            <a:ext cx="576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lang="es" sz="2500">
                <a:latin typeface="Comfortaa"/>
                <a:ea typeface="Comfortaa"/>
                <a:cs typeface="Comfortaa"/>
                <a:sym typeface="Comfortaa"/>
              </a:rPr>
              <a:t>6. Secuenciador</a:t>
            </a:r>
            <a:endParaRPr b="0" i="0" sz="2500" u="none" cap="none" strike="noStrike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450" name="Google Shape;450;g303065fb645_0_77"/>
          <p:cNvPicPr preferRelativeResize="0"/>
          <p:nvPr/>
        </p:nvPicPr>
        <p:blipFill rotWithShape="1">
          <a:blip r:embed="rId5">
            <a:alphaModFix/>
          </a:blip>
          <a:srcRect b="12626" l="13698" r="6147" t="9144"/>
          <a:stretch/>
        </p:blipFill>
        <p:spPr>
          <a:xfrm>
            <a:off x="6689162" y="150087"/>
            <a:ext cx="2267500" cy="65572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303065fb645_0_77"/>
          <p:cNvSpPr txBox="1"/>
          <p:nvPr/>
        </p:nvSpPr>
        <p:spPr>
          <a:xfrm>
            <a:off x="493700" y="328400"/>
            <a:ext cx="1114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s" sz="600">
                <a:latin typeface="Montserrat"/>
                <a:ea typeface="Montserrat"/>
                <a:cs typeface="Montserrat"/>
                <a:sym typeface="Montserrat"/>
              </a:rPr>
              <a:t>CAPSTONE</a:t>
            </a:r>
            <a:endParaRPr b="0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s" sz="600">
                <a:latin typeface="Montserrat"/>
                <a:ea typeface="Montserrat"/>
                <a:cs typeface="Montserrat"/>
                <a:sym typeface="Montserrat"/>
              </a:rPr>
              <a:t>SEPTIEMBRE</a:t>
            </a:r>
            <a:r>
              <a:rPr b="0" i="0" lang="es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2024</a:t>
            </a:r>
            <a:endParaRPr b="0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g2d3638719b8_0_7"/>
          <p:cNvPicPr preferRelativeResize="0"/>
          <p:nvPr/>
        </p:nvPicPr>
        <p:blipFill rotWithShape="1">
          <a:blip r:embed="rId3">
            <a:alphaModFix/>
          </a:blip>
          <a:srcRect b="14507" l="3325" r="3771" t="0"/>
          <a:stretch/>
        </p:blipFill>
        <p:spPr>
          <a:xfrm>
            <a:off x="1386553" y="0"/>
            <a:ext cx="636689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1D3A">
            <a:alpha val="51370"/>
          </a:srgbClr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03db660c43_0_115"/>
          <p:cNvSpPr txBox="1"/>
          <p:nvPr/>
        </p:nvSpPr>
        <p:spPr>
          <a:xfrm>
            <a:off x="593050" y="1125150"/>
            <a:ext cx="1435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lang="es" sz="7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7</a:t>
            </a:r>
            <a:r>
              <a:rPr b="1" i="0" lang="es" sz="72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b="0" i="0" sz="72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462" name="Google Shape;462;g303db660c43_0_115"/>
          <p:cNvCxnSpPr/>
          <p:nvPr/>
        </p:nvCxnSpPr>
        <p:spPr>
          <a:xfrm>
            <a:off x="-8925" y="2571750"/>
            <a:ext cx="919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3" name="Google Shape;463;g303db660c43_0_115"/>
          <p:cNvSpPr txBox="1"/>
          <p:nvPr/>
        </p:nvSpPr>
        <p:spPr>
          <a:xfrm>
            <a:off x="593050" y="2920150"/>
            <a:ext cx="621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3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CANVAS MVP</a:t>
            </a:r>
            <a:endParaRPr b="0" i="0" sz="36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g303db660c43_0_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75" y="250613"/>
            <a:ext cx="8156600" cy="4555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g303db660c43_0_121"/>
          <p:cNvPicPr preferRelativeResize="0"/>
          <p:nvPr/>
        </p:nvPicPr>
        <p:blipFill rotWithShape="1">
          <a:blip r:embed="rId4">
            <a:alphaModFix/>
          </a:blip>
          <a:srcRect b="0" l="0" r="66540" t="0"/>
          <a:stretch/>
        </p:blipFill>
        <p:spPr>
          <a:xfrm rot="10800000">
            <a:off x="0" y="11"/>
            <a:ext cx="175075" cy="52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g303db660c43_0_121"/>
          <p:cNvPicPr preferRelativeResize="0"/>
          <p:nvPr/>
        </p:nvPicPr>
        <p:blipFill rotWithShape="1">
          <a:blip r:embed="rId5">
            <a:alphaModFix/>
          </a:blip>
          <a:srcRect b="12626" l="13698" r="6147" t="9144"/>
          <a:stretch/>
        </p:blipFill>
        <p:spPr>
          <a:xfrm>
            <a:off x="7023625" y="21750"/>
            <a:ext cx="1939400" cy="56082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g303db660c43_0_121"/>
          <p:cNvSpPr txBox="1"/>
          <p:nvPr/>
        </p:nvSpPr>
        <p:spPr>
          <a:xfrm>
            <a:off x="500075" y="283475"/>
            <a:ext cx="1114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s" sz="600">
                <a:latin typeface="Montserrat"/>
                <a:ea typeface="Montserrat"/>
                <a:cs typeface="Montserrat"/>
                <a:sym typeface="Montserrat"/>
              </a:rPr>
              <a:t>CAPSTONE</a:t>
            </a:r>
            <a:endParaRPr b="0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s" sz="600">
                <a:latin typeface="Montserrat"/>
                <a:ea typeface="Montserrat"/>
                <a:cs typeface="Montserrat"/>
                <a:sym typeface="Montserrat"/>
              </a:rPr>
              <a:t>SEPTIEMBRE</a:t>
            </a:r>
            <a:r>
              <a:rPr b="0" i="0" lang="es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2024</a:t>
            </a:r>
            <a:endParaRPr b="0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2" name="Google Shape;472;g303db660c43_0_121"/>
          <p:cNvSpPr txBox="1"/>
          <p:nvPr/>
        </p:nvSpPr>
        <p:spPr>
          <a:xfrm>
            <a:off x="951325" y="1258475"/>
            <a:ext cx="18807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 u="sng"/>
              <a:t>Médicos:</a:t>
            </a:r>
            <a:r>
              <a:rPr lang="es" sz="800"/>
              <a:t> Oncólogos, neumólogos, radiólogos del </a:t>
            </a:r>
            <a:r>
              <a:rPr b="1" lang="es" sz="800"/>
              <a:t>Hospital del Carmen.</a:t>
            </a:r>
            <a:endParaRPr sz="8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73" name="Google Shape;473;g303db660c43_0_121"/>
          <p:cNvSpPr txBox="1"/>
          <p:nvPr/>
        </p:nvSpPr>
        <p:spPr>
          <a:xfrm>
            <a:off x="3120225" y="860050"/>
            <a:ext cx="28164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/>
              <a:t>Un sistema de apoyo predictivo</a:t>
            </a:r>
            <a:r>
              <a:rPr lang="es" sz="800"/>
              <a:t> diseñado para un hospital específico, que facilite diagnósticos oportunos y precisos de cáncer de pulmón, mejorando la toma de decisiones clínicas y optimizando la asignación de recursos en esa institución.</a:t>
            </a:r>
            <a:endParaRPr sz="7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74" name="Google Shape;474;g303db660c43_0_121"/>
          <p:cNvSpPr txBox="1"/>
          <p:nvPr/>
        </p:nvSpPr>
        <p:spPr>
          <a:xfrm>
            <a:off x="6081025" y="1132350"/>
            <a:ext cx="2267400" cy="9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/>
              <a:t>Reducción del tiempo de diagnóstico de cáncer de pulmón en el hospital.</a:t>
            </a:r>
            <a:endParaRPr sz="8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/>
              <a:t>Aumento en la precisión de diagnósticos tempranos.</a:t>
            </a:r>
            <a:endParaRPr sz="8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/>
              <a:t>Mejora en la capacidad del hospital para asignar recursos y atención.</a:t>
            </a:r>
            <a:endParaRPr sz="8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75" name="Google Shape;475;g303db660c43_0_121"/>
          <p:cNvSpPr txBox="1"/>
          <p:nvPr/>
        </p:nvSpPr>
        <p:spPr>
          <a:xfrm>
            <a:off x="3199975" y="1886225"/>
            <a:ext cx="25131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/>
              <a:t>Recolección de datos</a:t>
            </a:r>
            <a:r>
              <a:rPr lang="es" sz="800"/>
              <a:t> de pacientes atendidos en el hospital (historial clínico, factores de riesgo, exámenes previos).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/>
              <a:t>Predicción de riesgo</a:t>
            </a:r>
            <a:r>
              <a:rPr lang="es" sz="800"/>
              <a:t> basada en datos específicos del hospital.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/>
              <a:t>Visualización de resultados</a:t>
            </a:r>
            <a:r>
              <a:rPr lang="es" sz="800"/>
              <a:t> adaptada a los sistemas y protocolos internos del hospital.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76" name="Google Shape;476;g303db660c43_0_121"/>
          <p:cNvSpPr txBox="1"/>
          <p:nvPr/>
        </p:nvSpPr>
        <p:spPr>
          <a:xfrm>
            <a:off x="732050" y="2670600"/>
            <a:ext cx="2267400" cy="15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/>
              <a:t>Registro de Paciente</a:t>
            </a:r>
            <a:r>
              <a:rPr lang="es" sz="800"/>
              <a:t>: Médico o administrativo ingresa datos del paciente en el sistema.</a:t>
            </a:r>
            <a:endParaRPr sz="8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/>
              <a:t>Evaluación del Riesgo</a:t>
            </a:r>
            <a:r>
              <a:rPr lang="es" sz="800"/>
              <a:t>: El sistema genera un reporte de riesgo con base </a:t>
            </a:r>
            <a:r>
              <a:rPr b="1" lang="es" sz="800"/>
              <a:t>en</a:t>
            </a:r>
            <a:r>
              <a:rPr lang="es" sz="800"/>
              <a:t> datos del hospital.</a:t>
            </a:r>
            <a:endParaRPr sz="8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/>
              <a:t>Consulta y Plan de Acción</a:t>
            </a:r>
            <a:r>
              <a:rPr lang="es" sz="800"/>
              <a:t>: Los resultados se discuten con el paciente y se determinan próximos pasos, como exámenes adicionales o seguimiento.</a:t>
            </a:r>
            <a:endParaRPr sz="8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477" name="Google Shape;477;g303db660c43_0_121"/>
          <p:cNvSpPr txBox="1"/>
          <p:nvPr/>
        </p:nvSpPr>
        <p:spPr>
          <a:xfrm>
            <a:off x="3036825" y="3293175"/>
            <a:ext cx="30831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/>
              <a:t>-</a:t>
            </a:r>
            <a:r>
              <a:rPr b="1" lang="es" sz="700"/>
              <a:t>Desarrollo de software </a:t>
            </a:r>
            <a:r>
              <a:rPr lang="es" sz="700"/>
              <a:t>específico para el hospital: CLP </a:t>
            </a:r>
            <a:r>
              <a:rPr b="1" lang="es" sz="700"/>
              <a:t>$15,000,000</a:t>
            </a:r>
            <a:r>
              <a:rPr lang="es" sz="700"/>
              <a:t>.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/>
              <a:t>-I</a:t>
            </a:r>
            <a:r>
              <a:rPr b="1" lang="es" sz="700"/>
              <a:t>ntegración con sistemas</a:t>
            </a:r>
            <a:r>
              <a:rPr lang="es" sz="700"/>
              <a:t> internos del hospital: CLP </a:t>
            </a:r>
            <a:r>
              <a:rPr b="1" lang="es" sz="700"/>
              <a:t>$5,000,000.</a:t>
            </a:r>
            <a:endParaRPr b="1"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/>
              <a:t>-</a:t>
            </a:r>
            <a:r>
              <a:rPr b="1" lang="es" sz="700"/>
              <a:t>Entrenamiento </a:t>
            </a:r>
            <a:r>
              <a:rPr lang="es" sz="700"/>
              <a:t>del personal médico y administrativo: CLP </a:t>
            </a:r>
            <a:r>
              <a:rPr b="1" lang="es" sz="700"/>
              <a:t>$3,000,000.</a:t>
            </a:r>
            <a:endParaRPr b="1"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00"/>
              <a:t>Mes 1</a:t>
            </a:r>
            <a:r>
              <a:rPr lang="es" sz="700"/>
              <a:t>: Investigación de necesidades y diseño del sistema.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00"/>
              <a:t>Mes 2</a:t>
            </a:r>
            <a:r>
              <a:rPr lang="es" sz="700"/>
              <a:t>: Desarrollo y pruebas iniciales con datos ficticios.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00"/>
              <a:t>Mes 3</a:t>
            </a:r>
            <a:r>
              <a:rPr lang="es" sz="700"/>
              <a:t>: Integración con sistemas del hospital y pruebas piloto</a:t>
            </a:r>
            <a:r>
              <a:rPr lang="es" sz="800"/>
              <a:t> </a:t>
            </a:r>
            <a:r>
              <a:rPr lang="es" sz="700"/>
              <a:t>con datos reales.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8" name="Google Shape;478;g303db660c43_0_121"/>
          <p:cNvSpPr txBox="1"/>
          <p:nvPr/>
        </p:nvSpPr>
        <p:spPr>
          <a:xfrm>
            <a:off x="5892325" y="3034100"/>
            <a:ext cx="2147700" cy="12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0350" lvl="0" marL="457200" rtl="0" algn="just">
              <a:spcBef>
                <a:spcPts val="0"/>
              </a:spcBef>
              <a:spcAft>
                <a:spcPts val="0"/>
              </a:spcAft>
              <a:buSzPts val="500"/>
              <a:buFont typeface="Poppins Medium"/>
              <a:buChar char="●"/>
            </a:pPr>
            <a:r>
              <a:rPr b="1" lang="es" sz="800"/>
              <a:t>Precisión</a:t>
            </a:r>
            <a:r>
              <a:rPr lang="es" sz="800"/>
              <a:t>: XX porcentaje de diagnósticos certeros.</a:t>
            </a:r>
            <a:endParaRPr sz="800"/>
          </a:p>
          <a:p>
            <a:pPr indent="-260350" lvl="0" marL="457200" rtl="0" algn="just">
              <a:spcBef>
                <a:spcPts val="0"/>
              </a:spcBef>
              <a:spcAft>
                <a:spcPts val="0"/>
              </a:spcAft>
              <a:buSzPts val="500"/>
              <a:buFont typeface="Poppins Medium"/>
              <a:buChar char="●"/>
            </a:pPr>
            <a:r>
              <a:rPr b="1" lang="es" sz="800"/>
              <a:t>Adopción</a:t>
            </a:r>
            <a:r>
              <a:rPr lang="es" sz="800"/>
              <a:t>: XX Número de médicos y pacientes que usan el sistema dentro del hospital.</a:t>
            </a:r>
            <a:endParaRPr sz="800"/>
          </a:p>
          <a:p>
            <a:pPr indent="-260350" lvl="0" marL="457200" rtl="0" algn="just">
              <a:spcBef>
                <a:spcPts val="0"/>
              </a:spcBef>
              <a:spcAft>
                <a:spcPts val="0"/>
              </a:spcAft>
              <a:buSzPts val="500"/>
              <a:buFont typeface="Poppins Medium"/>
              <a:buChar char="●"/>
            </a:pPr>
            <a:r>
              <a:rPr b="1" lang="es" sz="800"/>
              <a:t>Satisfacción</a:t>
            </a:r>
            <a:r>
              <a:rPr lang="es" sz="800"/>
              <a:t>: Feedback positivo de médicos y pacientes.</a:t>
            </a:r>
            <a:endParaRPr sz="8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3052"/>
        </a:soli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0"/>
          <p:cNvSpPr txBox="1"/>
          <p:nvPr/>
        </p:nvSpPr>
        <p:spPr>
          <a:xfrm>
            <a:off x="1924350" y="2195525"/>
            <a:ext cx="52953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lang="es" sz="55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Lung GuardIA</a:t>
            </a:r>
            <a:endParaRPr b="1" i="0" sz="55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84" name="Google Shape;484;p10"/>
          <p:cNvPicPr preferRelativeResize="0"/>
          <p:nvPr/>
        </p:nvPicPr>
        <p:blipFill rotWithShape="1">
          <a:blip r:embed="rId3">
            <a:alphaModFix/>
          </a:blip>
          <a:srcRect b="-10123" l="-6823" r="-5033" t="-16266"/>
          <a:stretch/>
        </p:blipFill>
        <p:spPr>
          <a:xfrm>
            <a:off x="6747875" y="479075"/>
            <a:ext cx="2022375" cy="5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4125" y="421150"/>
            <a:ext cx="1094699" cy="1104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1D3A">
            <a:alpha val="51372"/>
          </a:srgbClr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"/>
          <p:cNvSpPr txBox="1"/>
          <p:nvPr/>
        </p:nvSpPr>
        <p:spPr>
          <a:xfrm>
            <a:off x="593050" y="1125150"/>
            <a:ext cx="1435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s" sz="72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1.</a:t>
            </a:r>
            <a:endParaRPr b="0" i="0" sz="72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99" name="Google Shape;299;p3"/>
          <p:cNvCxnSpPr/>
          <p:nvPr/>
        </p:nvCxnSpPr>
        <p:spPr>
          <a:xfrm>
            <a:off x="-8925" y="2571750"/>
            <a:ext cx="919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0" name="Google Shape;300;p3"/>
          <p:cNvSpPr txBox="1"/>
          <p:nvPr/>
        </p:nvSpPr>
        <p:spPr>
          <a:xfrm>
            <a:off x="593050" y="2920150"/>
            <a:ext cx="621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3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Descripción</a:t>
            </a:r>
            <a:r>
              <a:rPr b="1" lang="es" sz="3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del problema</a:t>
            </a:r>
            <a:endParaRPr b="0" i="0" sz="36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03db660c43_0_39"/>
          <p:cNvSpPr txBox="1"/>
          <p:nvPr/>
        </p:nvSpPr>
        <p:spPr>
          <a:xfrm>
            <a:off x="499350" y="691875"/>
            <a:ext cx="6189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00"/>
              </a:spcAft>
              <a:buNone/>
            </a:pPr>
            <a:r>
              <a:rPr b="1" lang="es" sz="2500">
                <a:latin typeface="Comfortaa"/>
                <a:ea typeface="Comfortaa"/>
                <a:cs typeface="Comfortaa"/>
                <a:sym typeface="Comfortaa"/>
              </a:rPr>
              <a:t>El Cáncer de Pulmón en Chile: Una Amenaza Silenciosa</a:t>
            </a:r>
            <a:endParaRPr b="1" sz="25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06" name="Google Shape;306;g303db660c43_0_39"/>
          <p:cNvPicPr preferRelativeResize="0"/>
          <p:nvPr/>
        </p:nvPicPr>
        <p:blipFill rotWithShape="1">
          <a:blip r:embed="rId3">
            <a:alphaModFix/>
          </a:blip>
          <a:srcRect b="0" l="0" r="66540" t="0"/>
          <a:stretch/>
        </p:blipFill>
        <p:spPr>
          <a:xfrm rot="10800000">
            <a:off x="0" y="11"/>
            <a:ext cx="175075" cy="52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303db660c43_0_39"/>
          <p:cNvPicPr preferRelativeResize="0"/>
          <p:nvPr/>
        </p:nvPicPr>
        <p:blipFill rotWithShape="1">
          <a:blip r:embed="rId4">
            <a:alphaModFix/>
          </a:blip>
          <a:srcRect b="12626" l="13698" r="6147" t="9144"/>
          <a:stretch/>
        </p:blipFill>
        <p:spPr>
          <a:xfrm>
            <a:off x="6689162" y="150087"/>
            <a:ext cx="2267500" cy="65572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303db660c43_0_39"/>
          <p:cNvSpPr txBox="1"/>
          <p:nvPr/>
        </p:nvSpPr>
        <p:spPr>
          <a:xfrm>
            <a:off x="493700" y="328400"/>
            <a:ext cx="1114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lang="es" sz="600">
                <a:latin typeface="Montserrat"/>
                <a:ea typeface="Montserrat"/>
                <a:cs typeface="Montserrat"/>
                <a:sym typeface="Montserrat"/>
              </a:rPr>
              <a:t>CAPSTONE</a:t>
            </a:r>
            <a:endParaRPr b="1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s" sz="600">
                <a:latin typeface="Montserrat"/>
                <a:ea typeface="Montserrat"/>
                <a:cs typeface="Montserrat"/>
                <a:sym typeface="Montserrat"/>
              </a:rPr>
              <a:t>SEPTIEMBRE</a:t>
            </a:r>
            <a:r>
              <a:rPr b="0" i="0" lang="es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2024</a:t>
            </a:r>
            <a:endParaRPr b="0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" name="Google Shape;309;g303db660c43_0_39"/>
          <p:cNvSpPr txBox="1"/>
          <p:nvPr>
            <p:ph idx="1" type="body"/>
          </p:nvPr>
        </p:nvSpPr>
        <p:spPr>
          <a:xfrm>
            <a:off x="493700" y="1868825"/>
            <a:ext cx="4967400" cy="21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En Chile, según información del </a:t>
            </a:r>
            <a:r>
              <a:rPr b="1" lang="es" sz="1300">
                <a:latin typeface="Poppins"/>
                <a:ea typeface="Poppins"/>
                <a:cs typeface="Poppins"/>
                <a:sym typeface="Poppins"/>
              </a:rPr>
              <a:t>Observatorio Global de </a:t>
            </a:r>
            <a:r>
              <a:rPr b="1" lang="es" sz="1300">
                <a:latin typeface="Poppins"/>
                <a:ea typeface="Poppins"/>
                <a:cs typeface="Poppins"/>
                <a:sym typeface="Poppins"/>
              </a:rPr>
              <a:t>Cáncer</a:t>
            </a:r>
            <a:r>
              <a:rPr b="1" lang="es" sz="1300">
                <a:latin typeface="Poppins"/>
                <a:ea typeface="Poppins"/>
                <a:cs typeface="Poppins"/>
                <a:sym typeface="Poppins"/>
              </a:rPr>
              <a:t> en el 2022</a:t>
            </a:r>
            <a:r>
              <a:rPr lang="es" sz="1300"/>
              <a:t> (Globocan), </a:t>
            </a:r>
            <a:r>
              <a:rPr b="1" lang="es" sz="1300">
                <a:latin typeface="Poppins"/>
                <a:ea typeface="Poppins"/>
                <a:cs typeface="Poppins"/>
                <a:sym typeface="Poppins"/>
              </a:rPr>
              <a:t>el cáncer de pulmón se ubica en el primer lugar de mortalidad</a:t>
            </a:r>
            <a:r>
              <a:rPr lang="es" sz="1300"/>
              <a:t> y el </a:t>
            </a:r>
            <a:r>
              <a:rPr b="1" lang="es" sz="1300">
                <a:latin typeface="Poppins"/>
                <a:ea typeface="Poppins"/>
                <a:cs typeface="Poppins"/>
                <a:sym typeface="Poppins"/>
              </a:rPr>
              <a:t>cuarto en incidencia</a:t>
            </a:r>
            <a:r>
              <a:rPr lang="es" sz="1300"/>
              <a:t> con más de </a:t>
            </a:r>
            <a:r>
              <a:rPr b="1" lang="es" sz="1300">
                <a:latin typeface="Poppins"/>
                <a:ea typeface="Poppins"/>
                <a:cs typeface="Poppins"/>
                <a:sym typeface="Poppins"/>
              </a:rPr>
              <a:t>3.800 nuevos casos por año</a:t>
            </a:r>
            <a:r>
              <a:rPr lang="es" sz="1300"/>
              <a:t>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Más de </a:t>
            </a:r>
            <a:r>
              <a:rPr b="1" lang="es" sz="1300">
                <a:latin typeface="Poppins"/>
                <a:ea typeface="Poppins"/>
                <a:cs typeface="Poppins"/>
                <a:sym typeface="Poppins"/>
              </a:rPr>
              <a:t>3.500 chilenos pierden la vida al año debido al cáncer de pulmón</a:t>
            </a:r>
            <a:r>
              <a:rPr lang="es" sz="1300"/>
              <a:t>, el cuarto tipo de tumor con mayor cantidad de casos nuevos (7.3%).</a:t>
            </a:r>
            <a:endParaRPr sz="1300"/>
          </a:p>
        </p:txBody>
      </p:sp>
      <p:pic>
        <p:nvPicPr>
          <p:cNvPr descr="logo-white logo-white" id="310" name="Google Shape;310;g303db660c43_0_39"/>
          <p:cNvPicPr preferRelativeResize="0"/>
          <p:nvPr/>
        </p:nvPicPr>
        <p:blipFill rotWithShape="1">
          <a:blip r:embed="rId5">
            <a:alphaModFix/>
          </a:blip>
          <a:srcRect b="5772" l="51306" r="2274" t="46714"/>
          <a:stretch/>
        </p:blipFill>
        <p:spPr>
          <a:xfrm>
            <a:off x="5504325" y="1448234"/>
            <a:ext cx="3148625" cy="2965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g303db660c43_0_71"/>
          <p:cNvPicPr preferRelativeResize="0"/>
          <p:nvPr/>
        </p:nvPicPr>
        <p:blipFill rotWithShape="1">
          <a:blip r:embed="rId3">
            <a:alphaModFix/>
          </a:blip>
          <a:srcRect b="0" l="0" r="66540" t="0"/>
          <a:stretch/>
        </p:blipFill>
        <p:spPr>
          <a:xfrm rot="10800000">
            <a:off x="0" y="11"/>
            <a:ext cx="175075" cy="52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303db660c43_0_71"/>
          <p:cNvPicPr preferRelativeResize="0"/>
          <p:nvPr/>
        </p:nvPicPr>
        <p:blipFill rotWithShape="1">
          <a:blip r:embed="rId4">
            <a:alphaModFix/>
          </a:blip>
          <a:srcRect b="12626" l="13698" r="6147" t="9144"/>
          <a:stretch/>
        </p:blipFill>
        <p:spPr>
          <a:xfrm>
            <a:off x="6689162" y="150087"/>
            <a:ext cx="2267500" cy="65572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303db660c43_0_71"/>
          <p:cNvSpPr txBox="1"/>
          <p:nvPr/>
        </p:nvSpPr>
        <p:spPr>
          <a:xfrm>
            <a:off x="493700" y="328400"/>
            <a:ext cx="1114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lang="es" sz="600">
                <a:latin typeface="Montserrat"/>
                <a:ea typeface="Montserrat"/>
                <a:cs typeface="Montserrat"/>
                <a:sym typeface="Montserrat"/>
              </a:rPr>
              <a:t>CAPSTONE</a:t>
            </a:r>
            <a:endParaRPr b="1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s" sz="600">
                <a:latin typeface="Montserrat"/>
                <a:ea typeface="Montserrat"/>
                <a:cs typeface="Montserrat"/>
                <a:sym typeface="Montserrat"/>
              </a:rPr>
              <a:t>SEPTIEMBRE</a:t>
            </a:r>
            <a:r>
              <a:rPr b="0" i="0" lang="es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2024</a:t>
            </a:r>
            <a:endParaRPr b="0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g303db660c43_0_71"/>
          <p:cNvSpPr txBox="1"/>
          <p:nvPr>
            <p:ph idx="1" type="body"/>
          </p:nvPr>
        </p:nvSpPr>
        <p:spPr>
          <a:xfrm>
            <a:off x="493700" y="1706175"/>
            <a:ext cx="4784700" cy="241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En el país, el cáncer de pulmón </a:t>
            </a:r>
            <a:r>
              <a:rPr b="1" lang="es" sz="1300">
                <a:latin typeface="Poppins"/>
                <a:ea typeface="Poppins"/>
                <a:cs typeface="Poppins"/>
                <a:sym typeface="Poppins"/>
              </a:rPr>
              <a:t>afecta al 6,6% de las mujeres y al 7,9% de los hombres</a:t>
            </a:r>
            <a:r>
              <a:rPr lang="es" sz="1300"/>
              <a:t>, normalmente mayores de 45 años, convirtiéndose así en uno de los tipos de tumores cancerígenos que más impacta en la salud de los chilenos.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Según el estudio </a:t>
            </a:r>
            <a:r>
              <a:rPr b="1" lang="es" sz="1300">
                <a:latin typeface="Poppins"/>
                <a:ea typeface="Poppins"/>
                <a:cs typeface="Poppins"/>
                <a:sym typeface="Poppins"/>
              </a:rPr>
              <a:t>Economist Intelligence Unit, Lung Cancer in Latin America: Time to stop looking away</a:t>
            </a:r>
            <a:r>
              <a:rPr lang="es" sz="1300"/>
              <a:t>, en América Latina, </a:t>
            </a:r>
            <a:r>
              <a:rPr b="1" lang="es" sz="1300">
                <a:latin typeface="Poppins"/>
                <a:ea typeface="Poppins"/>
                <a:cs typeface="Poppins"/>
                <a:sym typeface="Poppins"/>
              </a:rPr>
              <a:t>más del 80%</a:t>
            </a:r>
            <a:r>
              <a:rPr lang="es" sz="1300"/>
              <a:t> de los casos de cáncer de pulmón </a:t>
            </a:r>
            <a:r>
              <a:rPr b="1" lang="es" sz="1300">
                <a:latin typeface="Poppins"/>
                <a:ea typeface="Poppins"/>
                <a:cs typeface="Poppins"/>
                <a:sym typeface="Poppins"/>
              </a:rPr>
              <a:t>se detectan en etapas avanzadas.</a:t>
            </a:r>
            <a:endParaRPr b="1" sz="13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19" name="Google Shape;319;g303db660c43_0_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0838" y="1814350"/>
            <a:ext cx="106680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white logo-white" id="320" name="Google Shape;320;g303db660c43_0_71"/>
          <p:cNvPicPr preferRelativeResize="0"/>
          <p:nvPr/>
        </p:nvPicPr>
        <p:blipFill rotWithShape="1">
          <a:blip r:embed="rId6">
            <a:alphaModFix/>
          </a:blip>
          <a:srcRect b="89722" l="32677" r="34608" t="1496"/>
          <a:stretch/>
        </p:blipFill>
        <p:spPr>
          <a:xfrm>
            <a:off x="5760838" y="2370817"/>
            <a:ext cx="2267499" cy="5599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white logo-white" id="321" name="Google Shape;321;g303db660c43_0_71"/>
          <p:cNvPicPr preferRelativeResize="0"/>
          <p:nvPr/>
        </p:nvPicPr>
        <p:blipFill rotWithShape="1">
          <a:blip r:embed="rId6">
            <a:alphaModFix/>
          </a:blip>
          <a:srcRect b="90564" l="3529" r="74604" t="2204"/>
          <a:stretch/>
        </p:blipFill>
        <p:spPr>
          <a:xfrm>
            <a:off x="5760838" y="2972844"/>
            <a:ext cx="2267499" cy="689807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303db660c43_0_71"/>
          <p:cNvSpPr txBox="1"/>
          <p:nvPr/>
        </p:nvSpPr>
        <p:spPr>
          <a:xfrm>
            <a:off x="499350" y="691875"/>
            <a:ext cx="6189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00"/>
              </a:spcAft>
              <a:buNone/>
            </a:pPr>
            <a:r>
              <a:rPr b="1" lang="es" sz="2500">
                <a:latin typeface="Comfortaa"/>
                <a:ea typeface="Comfortaa"/>
                <a:cs typeface="Comfortaa"/>
                <a:sym typeface="Comfortaa"/>
              </a:rPr>
              <a:t>El Cáncer de Pulmón en Chile</a:t>
            </a:r>
            <a:endParaRPr b="1" sz="25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g303db660c43_0_57"/>
          <p:cNvPicPr preferRelativeResize="0"/>
          <p:nvPr/>
        </p:nvPicPr>
        <p:blipFill rotWithShape="1">
          <a:blip r:embed="rId3">
            <a:alphaModFix/>
          </a:blip>
          <a:srcRect b="0" l="0" r="66540" t="0"/>
          <a:stretch/>
        </p:blipFill>
        <p:spPr>
          <a:xfrm rot="10800000">
            <a:off x="0" y="11"/>
            <a:ext cx="175075" cy="520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303db660c43_0_57"/>
          <p:cNvPicPr preferRelativeResize="0"/>
          <p:nvPr/>
        </p:nvPicPr>
        <p:blipFill rotWithShape="1">
          <a:blip r:embed="rId4">
            <a:alphaModFix/>
          </a:blip>
          <a:srcRect b="12626" l="13698" r="6147" t="9144"/>
          <a:stretch/>
        </p:blipFill>
        <p:spPr>
          <a:xfrm>
            <a:off x="6689162" y="150087"/>
            <a:ext cx="2267500" cy="655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303db660c43_0_57"/>
          <p:cNvSpPr txBox="1"/>
          <p:nvPr/>
        </p:nvSpPr>
        <p:spPr>
          <a:xfrm>
            <a:off x="493700" y="328400"/>
            <a:ext cx="1114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lang="es" sz="600">
                <a:latin typeface="Montserrat"/>
                <a:ea typeface="Montserrat"/>
                <a:cs typeface="Montserrat"/>
                <a:sym typeface="Montserrat"/>
              </a:rPr>
              <a:t>CAPSTONE</a:t>
            </a:r>
            <a:endParaRPr b="1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s" sz="600">
                <a:latin typeface="Montserrat"/>
                <a:ea typeface="Montserrat"/>
                <a:cs typeface="Montserrat"/>
                <a:sym typeface="Montserrat"/>
              </a:rPr>
              <a:t>SEPTIEMBRE</a:t>
            </a:r>
            <a:r>
              <a:rPr b="0" i="0" lang="es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2024</a:t>
            </a:r>
            <a:endParaRPr b="0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0" name="Google Shape;330;g303db660c43_0_57"/>
          <p:cNvPicPr preferRelativeResize="0"/>
          <p:nvPr/>
        </p:nvPicPr>
        <p:blipFill rotWithShape="1">
          <a:blip r:embed="rId5">
            <a:alphaModFix/>
          </a:blip>
          <a:srcRect b="7149" l="1096" r="988" t="0"/>
          <a:stretch/>
        </p:blipFill>
        <p:spPr>
          <a:xfrm>
            <a:off x="463400" y="750675"/>
            <a:ext cx="8493249" cy="39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1D3A">
            <a:alpha val="51372"/>
          </a:srgbClr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"/>
          <p:cNvSpPr txBox="1"/>
          <p:nvPr/>
        </p:nvSpPr>
        <p:spPr>
          <a:xfrm>
            <a:off x="593050" y="1125150"/>
            <a:ext cx="1435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s" sz="7200" u="none" cap="none" strike="noStrike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2.</a:t>
            </a:r>
            <a:endParaRPr b="0" i="0" sz="72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336" name="Google Shape;336;p5"/>
          <p:cNvCxnSpPr/>
          <p:nvPr/>
        </p:nvCxnSpPr>
        <p:spPr>
          <a:xfrm>
            <a:off x="-8925" y="2571750"/>
            <a:ext cx="9196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7" name="Google Shape;337;p5"/>
          <p:cNvSpPr txBox="1"/>
          <p:nvPr/>
        </p:nvSpPr>
        <p:spPr>
          <a:xfrm>
            <a:off x="593050" y="2920150"/>
            <a:ext cx="621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es" sz="33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Análisis de Oportunidad</a:t>
            </a:r>
            <a:endParaRPr b="0" i="0" sz="3600" u="none" cap="none" strike="noStrike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6"/>
          <p:cNvPicPr preferRelativeResize="0"/>
          <p:nvPr/>
        </p:nvPicPr>
        <p:blipFill rotWithShape="1">
          <a:blip r:embed="rId3">
            <a:alphaModFix/>
          </a:blip>
          <a:srcRect b="0" l="0" r="66541" t="0"/>
          <a:stretch/>
        </p:blipFill>
        <p:spPr>
          <a:xfrm rot="10800000">
            <a:off x="0" y="11"/>
            <a:ext cx="175075" cy="5202176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6"/>
          <p:cNvSpPr txBox="1"/>
          <p:nvPr/>
        </p:nvSpPr>
        <p:spPr>
          <a:xfrm>
            <a:off x="499350" y="691875"/>
            <a:ext cx="8083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s" sz="25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2. </a:t>
            </a:r>
            <a:r>
              <a:rPr b="1" lang="es" sz="2500">
                <a:latin typeface="Comfortaa"/>
                <a:ea typeface="Comfortaa"/>
                <a:cs typeface="Comfortaa"/>
                <a:sym typeface="Comfortaa"/>
              </a:rPr>
              <a:t>Opportunity Canvas para la Detección Temprana y Prevención del Cáncer de Pulmón</a:t>
            </a:r>
            <a:endParaRPr b="0" i="0" sz="2500" u="none" cap="none" strike="noStrike">
              <a:solidFill>
                <a:srgbClr val="000000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344" name="Google Shape;344;p6"/>
          <p:cNvPicPr preferRelativeResize="0"/>
          <p:nvPr/>
        </p:nvPicPr>
        <p:blipFill rotWithShape="1">
          <a:blip r:embed="rId4">
            <a:alphaModFix/>
          </a:blip>
          <a:srcRect b="12626" l="13698" r="6147" t="9144"/>
          <a:stretch/>
        </p:blipFill>
        <p:spPr>
          <a:xfrm>
            <a:off x="6689162" y="150087"/>
            <a:ext cx="2267500" cy="65572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6"/>
          <p:cNvSpPr txBox="1"/>
          <p:nvPr/>
        </p:nvSpPr>
        <p:spPr>
          <a:xfrm>
            <a:off x="493700" y="328400"/>
            <a:ext cx="1114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lang="es" sz="600">
                <a:latin typeface="Montserrat"/>
                <a:ea typeface="Montserrat"/>
                <a:cs typeface="Montserrat"/>
                <a:sym typeface="Montserrat"/>
              </a:rPr>
              <a:t>CAPSTONE</a:t>
            </a:r>
            <a:endParaRPr b="1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s" sz="600">
                <a:latin typeface="Montserrat"/>
                <a:ea typeface="Montserrat"/>
                <a:cs typeface="Montserrat"/>
                <a:sym typeface="Montserrat"/>
              </a:rPr>
              <a:t>SEPTIEMBRE</a:t>
            </a:r>
            <a:r>
              <a:rPr b="0" i="0" lang="es" sz="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2024</a:t>
            </a:r>
            <a:endParaRPr b="0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6" name="Google Shape;346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9950" y="1593150"/>
            <a:ext cx="6121999" cy="3192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plate Unit V2">
  <a:themeElements>
    <a:clrScheme name="Simple Light">
      <a:dk1>
        <a:srgbClr val="282828"/>
      </a:dk1>
      <a:lt1>
        <a:srgbClr val="FFFFFF"/>
      </a:lt1>
      <a:dk2>
        <a:srgbClr val="F47959"/>
      </a:dk2>
      <a:lt2>
        <a:srgbClr val="E17457"/>
      </a:lt2>
      <a:accent1>
        <a:srgbClr val="FAA691"/>
      </a:accent1>
      <a:accent2>
        <a:srgbClr val="FDD8CF"/>
      </a:accent2>
      <a:accent3>
        <a:srgbClr val="9D7DA8"/>
      </a:accent3>
      <a:accent4>
        <a:srgbClr val="C6ACCF"/>
      </a:accent4>
      <a:accent5>
        <a:srgbClr val="D1C3D6"/>
      </a:accent5>
      <a:accent6>
        <a:srgbClr val="E3D8E5"/>
      </a:accent6>
      <a:hlink>
        <a:srgbClr val="627FC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